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80" r:id="rId2"/>
    <p:sldId id="281" r:id="rId3"/>
    <p:sldId id="282" r:id="rId4"/>
    <p:sldId id="283" r:id="rId5"/>
    <p:sldId id="269" r:id="rId6"/>
    <p:sldId id="259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294" r:id="rId42"/>
    <p:sldId id="286" r:id="rId43"/>
    <p:sldId id="265" r:id="rId44"/>
    <p:sldId id="276" r:id="rId45"/>
    <p:sldId id="271" r:id="rId46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889"/>
    <a:srgbClr val="013F99"/>
    <a:srgbClr val="D40257"/>
    <a:srgbClr val="002864"/>
    <a:srgbClr val="FD418D"/>
    <a:srgbClr val="001C46"/>
    <a:srgbClr val="FF2D78"/>
    <a:srgbClr val="150060"/>
    <a:srgbClr val="FF2573"/>
    <a:srgbClr val="014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8/04/2023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rexus.co/herramienta-de-pricing.html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iauditoria-software-auditori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auge-software-auditori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audits-io-software-auditori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gesia-software-auditori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sap-audit-managemen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hopex-software-auditoria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parasoftware.com/hopex-software-auditoria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28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auto-audit-software-auditori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audisoft-software-auditori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teammate-am-software-auditori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asd-auditing-software-distributo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audit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ide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isotools-auditoria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mkinsigh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softexpert-auditoria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qualytea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auditx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datev-control-de-calida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datev-data-analysi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datev-papeles-de-trabajo-nia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datev-audi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arasoftware.com/datev-muestre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ernan%20Vergara.pdf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Auditoria%20Sistemas.pdf" TargetMode="Externa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0632B1-D4FC-5776-6F57-8A82CA15376C}"/>
              </a:ext>
            </a:extLst>
          </p:cNvPr>
          <p:cNvSpPr txBox="1"/>
          <p:nvPr/>
        </p:nvSpPr>
        <p:spPr>
          <a:xfrm>
            <a:off x="212614" y="5918785"/>
            <a:ext cx="474991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GERENCIA Y GESTION DE T.I//AUDITORIA DE S.I – </a:t>
            </a:r>
            <a:r>
              <a:rPr lang="pt-BR" sz="1600" b="1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HERRAMIENTAS AUDITORIA DE SISTEMAS</a:t>
            </a:r>
            <a:endParaRPr lang="pt-BR" sz="1600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  <a:p>
            <a:pPr algn="ctr"/>
            <a:endParaRPr lang="pt-BR" sz="18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endParaRPr lang="es-419" b="1" dirty="0">
              <a:solidFill>
                <a:schemeClr val="bg1"/>
              </a:solidFill>
            </a:endParaRPr>
          </a:p>
          <a:p>
            <a:pPr algn="ctr"/>
            <a:endParaRPr lang="es-41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253CAD4D-40C4-E0A9-068A-701B2A8EF39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175" y="358140"/>
            <a:ext cx="7932420" cy="58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4300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object 4">
            <a:extLst>
              <a:ext uri="{FF2B5EF4-FFF2-40B4-BE49-F238E27FC236}">
                <a16:creationId xmlns:a16="http://schemas.microsoft.com/office/drawing/2014/main" id="{CC165FD0-BB2B-9787-561C-78664D4538EC}"/>
              </a:ext>
            </a:extLst>
          </p:cNvPr>
          <p:cNvGrpSpPr/>
          <p:nvPr/>
        </p:nvGrpSpPr>
        <p:grpSpPr>
          <a:xfrm>
            <a:off x="569976" y="635508"/>
            <a:ext cx="7764780" cy="5584190"/>
            <a:chOff x="569976" y="635508"/>
            <a:chExt cx="7764780" cy="5584190"/>
          </a:xfrm>
        </p:grpSpPr>
        <p:pic>
          <p:nvPicPr>
            <p:cNvPr id="3" name="object 5">
              <a:extLst>
                <a:ext uri="{FF2B5EF4-FFF2-40B4-BE49-F238E27FC236}">
                  <a16:creationId xmlns:a16="http://schemas.microsoft.com/office/drawing/2014/main" id="{2B03F6A6-1C5A-C9FE-2FFA-BB2DED93FDA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76" y="635508"/>
              <a:ext cx="7764780" cy="5583936"/>
            </a:xfrm>
            <a:prstGeom prst="rect">
              <a:avLst/>
            </a:prstGeom>
          </p:spPr>
        </p:pic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5ED5E483-1D76-9B2E-9265-16AD3E395E23}"/>
                </a:ext>
              </a:extLst>
            </p:cNvPr>
            <p:cNvSpPr/>
            <p:nvPr/>
          </p:nvSpPr>
          <p:spPr>
            <a:xfrm>
              <a:off x="6946391" y="635508"/>
              <a:ext cx="1388110" cy="549910"/>
            </a:xfrm>
            <a:custGeom>
              <a:avLst/>
              <a:gdLst/>
              <a:ahLst/>
              <a:cxnLst/>
              <a:rect l="l" t="t" r="r" b="b"/>
              <a:pathLst>
                <a:path w="1388109" h="549910">
                  <a:moveTo>
                    <a:pt x="1387982" y="0"/>
                  </a:moveTo>
                  <a:lnTo>
                    <a:pt x="0" y="0"/>
                  </a:lnTo>
                  <a:lnTo>
                    <a:pt x="0" y="549783"/>
                  </a:lnTo>
                  <a:lnTo>
                    <a:pt x="1387982" y="549783"/>
                  </a:lnTo>
                  <a:lnTo>
                    <a:pt x="1387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824451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0D7F18-4F08-690E-F66D-BBB3BF505606}"/>
              </a:ext>
            </a:extLst>
          </p:cNvPr>
          <p:cNvSpPr txBox="1"/>
          <p:nvPr/>
        </p:nvSpPr>
        <p:spPr>
          <a:xfrm>
            <a:off x="209551" y="1209838"/>
            <a:ext cx="8239124" cy="3742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3820" algn="ctr">
              <a:lnSpc>
                <a:spcPct val="100000"/>
              </a:lnSpc>
              <a:spcBef>
                <a:spcPts val="105"/>
              </a:spcBef>
            </a:pPr>
            <a:r>
              <a:rPr lang="es-MX"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En</a:t>
            </a:r>
            <a:r>
              <a:rPr lang="es-MX" sz="14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cuanto</a:t>
            </a:r>
            <a:r>
              <a:rPr lang="es-MX" sz="1400" b="1" spc="-7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 controles:</a:t>
            </a: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</a:pPr>
            <a:endParaRPr lang="es-MX" sz="16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10795" algn="just">
              <a:lnSpc>
                <a:spcPct val="100000"/>
              </a:lnSpc>
              <a:spcBef>
                <a:spcPts val="1080"/>
              </a:spcBef>
            </a:pP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respecto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especificaciones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estrictamente informáticas,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auditor deberá disponer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, </a:t>
            </a:r>
            <a:r>
              <a:rPr lang="es-MX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documentación</a:t>
            </a:r>
            <a:r>
              <a:rPr lang="es-MX" sz="1400" spc="-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lang="es-MX" sz="14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incluya</a:t>
            </a:r>
            <a:r>
              <a:rPr lang="es-MX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herramientas</a:t>
            </a:r>
            <a:r>
              <a:rPr lang="es-MX" sz="1400" spc="-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propias</a:t>
            </a:r>
            <a:r>
              <a:rPr lang="es-MX" sz="14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 análisis.</a:t>
            </a: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Respecto</a:t>
            </a:r>
            <a:r>
              <a:rPr lang="es-MX" sz="1400" spc="-11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estas</a:t>
            </a:r>
            <a:r>
              <a:rPr lang="es-MX" sz="14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especificaciones</a:t>
            </a:r>
            <a:r>
              <a:rPr lang="es-MX" sz="1400" spc="-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informáticas,</a:t>
            </a:r>
            <a:r>
              <a:rPr lang="es-MX" sz="1400" spc="-1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auditor</a:t>
            </a:r>
            <a:r>
              <a:rPr lang="es-MX" sz="1400" spc="-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deberá</a:t>
            </a:r>
            <a:r>
              <a:rPr lang="es-MX" sz="1400" spc="-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asegurar que:</a:t>
            </a: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cuanto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controles: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cada paso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 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computarizado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generen totales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control </a:t>
            </a:r>
            <a:r>
              <a:rPr lang="es-MX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puedan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ser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cotejados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con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otros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totales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provenientes</a:t>
            </a:r>
            <a:r>
              <a:rPr lang="es-MX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otros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cálculos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obtenidos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forma 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independiente</a:t>
            </a: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s-MX" sz="16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lang="es-MX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</a:t>
            </a:r>
            <a:r>
              <a:rPr lang="es-MX" sz="14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prevea</a:t>
            </a:r>
            <a:r>
              <a:rPr lang="es-MX" sz="1400" spc="-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lang="es-MX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presencia</a:t>
            </a:r>
            <a:r>
              <a:rPr lang="es-MX" sz="1400" spc="-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evidencias</a:t>
            </a:r>
            <a:r>
              <a:rPr lang="es-MX" sz="1400" spc="-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lang="es-MX" sz="14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faciliten</a:t>
            </a:r>
            <a:r>
              <a:rPr lang="es-MX" sz="14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lang="es-MX"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tarea</a:t>
            </a:r>
            <a:r>
              <a:rPr lang="es-MX"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auditoria.</a:t>
            </a:r>
          </a:p>
          <a:p>
            <a:pPr marL="355600" indent="-342900">
              <a:lnSpc>
                <a:spcPct val="100000"/>
              </a:lnSpc>
              <a:buAutoNum type="alphaLcParenR"/>
              <a:tabLst>
                <a:tab pos="354965" algn="l"/>
                <a:tab pos="355600" algn="l"/>
              </a:tabLst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Existan</a:t>
            </a:r>
            <a:r>
              <a:rPr lang="es-MX"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controles</a:t>
            </a:r>
            <a:r>
              <a:rPr lang="es-MX" sz="1400" spc="-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lang="es-MX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protejan</a:t>
            </a:r>
            <a:r>
              <a:rPr lang="es-MX" sz="1400" spc="-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</a:t>
            </a:r>
            <a:r>
              <a:rPr lang="es-MX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</a:t>
            </a:r>
            <a:r>
              <a:rPr lang="es-MX" sz="14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contra</a:t>
            </a:r>
            <a:r>
              <a:rPr lang="es-MX" sz="1400" spc="-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usos</a:t>
            </a:r>
            <a:r>
              <a:rPr lang="es-MX"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 autorizados.</a:t>
            </a: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</a:t>
            </a:r>
            <a:r>
              <a:rPr lang="es-MX"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cuanto</a:t>
            </a:r>
            <a:r>
              <a:rPr lang="es-MX" sz="1400" spc="-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entrada</a:t>
            </a:r>
            <a:r>
              <a:rPr lang="es-MX" sz="1400" spc="-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lang="es-MX" sz="1400" spc="-2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dato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:</a:t>
            </a:r>
          </a:p>
          <a:p>
            <a:pPr marL="469900" indent="-457200">
              <a:lnSpc>
                <a:spcPct val="100000"/>
              </a:lnSpc>
              <a:buAutoNum type="alphaLcParenR"/>
              <a:tabLst>
                <a:tab pos="469265" algn="l"/>
                <a:tab pos="469900" algn="l"/>
              </a:tabLst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lang="es-MX"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controles</a:t>
            </a:r>
            <a:r>
              <a:rPr lang="es-MX" sz="14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validación</a:t>
            </a:r>
            <a:r>
              <a:rPr lang="es-MX" sz="1400" spc="-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consistencia</a:t>
            </a:r>
            <a:r>
              <a:rPr lang="es-MX" sz="14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sean</a:t>
            </a:r>
            <a:r>
              <a:rPr lang="es-MX"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adecuados</a:t>
            </a:r>
            <a:r>
              <a:rPr lang="es-MX" sz="1400" spc="-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completos.</a:t>
            </a: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9900" marR="123825" indent="-457200">
              <a:lnSpc>
                <a:spcPct val="100000"/>
              </a:lnSpc>
              <a:buAutoNum type="alphaLcParenR"/>
              <a:tabLst>
                <a:tab pos="469265" algn="l"/>
                <a:tab pos="469900" algn="l"/>
              </a:tabLst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lang="es-MX" sz="1400" spc="1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errores</a:t>
            </a:r>
            <a:r>
              <a:rPr lang="es-MX" sz="1400" spc="11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detectados</a:t>
            </a:r>
            <a:r>
              <a:rPr lang="es-MX" sz="1400" spc="1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lang="es-MX" sz="1400" spc="1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lang="es-MX" sz="1400" spc="11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datos</a:t>
            </a:r>
            <a:r>
              <a:rPr lang="es-MX" sz="1400" spc="10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lang="es-MX" sz="1400" spc="11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intentan</a:t>
            </a:r>
            <a:r>
              <a:rPr lang="es-MX" sz="1400" spc="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ingresar</a:t>
            </a:r>
            <a:r>
              <a:rPr lang="es-MX" sz="1400" spc="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</a:t>
            </a:r>
            <a:r>
              <a:rPr lang="es-MX" sz="1400" spc="1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</a:t>
            </a:r>
            <a:r>
              <a:rPr lang="es-MX" sz="1400" spc="1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sean</a:t>
            </a:r>
            <a:r>
              <a:rPr lang="es-MX" sz="1400" spc="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comunicados</a:t>
            </a:r>
            <a:r>
              <a:rPr lang="es-MX" sz="1400" spc="11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 </a:t>
            </a:r>
            <a:r>
              <a:rPr lang="es-MX"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responsable</a:t>
            </a:r>
            <a:r>
              <a:rPr lang="es-MX" sz="1400" spc="-1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lang="es-MX" sz="1400" spc="-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lang="es-MX"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originó,</a:t>
            </a:r>
            <a:r>
              <a:rPr lang="es-MX" sz="1400" spc="-1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lang="es-MX"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lang="es-MX" sz="1400" spc="-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éste</a:t>
            </a:r>
            <a:r>
              <a:rPr lang="es-MX" sz="1400" spc="-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lang="es-MX"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corrija</a:t>
            </a:r>
            <a:r>
              <a:rPr lang="es-MX" sz="1400" spc="-1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reingrese</a:t>
            </a:r>
            <a:r>
              <a:rPr lang="es-MX" sz="1400" spc="-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lang="es-MX"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tiempo</a:t>
            </a:r>
            <a:r>
              <a:rPr lang="es-MX" sz="1400" spc="-1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oportuno.</a:t>
            </a:r>
          </a:p>
        </p:txBody>
      </p:sp>
    </p:spTree>
    <p:extLst>
      <p:ext uri="{BB962C8B-B14F-4D97-AF65-F5344CB8AC3E}">
        <p14:creationId xmlns:p14="http://schemas.microsoft.com/office/powerpoint/2010/main" val="78919754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767E2DD7-DA37-014B-EBCF-154D5DB7649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9569" y="3749358"/>
            <a:ext cx="1315004" cy="1750046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D6455D45-6E2B-DEF7-A85D-A11AA8B16592}"/>
              </a:ext>
            </a:extLst>
          </p:cNvPr>
          <p:cNvSpPr txBox="1"/>
          <p:nvPr/>
        </p:nvSpPr>
        <p:spPr>
          <a:xfrm>
            <a:off x="544393" y="960619"/>
            <a:ext cx="7285355" cy="1101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745" algn="ctr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esa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rr</a:t>
            </a:r>
            <a:r>
              <a:rPr sz="14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o</a:t>
            </a:r>
            <a:r>
              <a:rPr sz="14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ll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o</a:t>
            </a:r>
            <a:r>
              <a:rPr sz="1400" b="1" spc="-8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físico</a:t>
            </a:r>
            <a:r>
              <a:rPr sz="1400" b="1" spc="-8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</a:t>
            </a:r>
            <a:r>
              <a:rPr sz="1400" b="1" spc="-229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sis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sz="14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ma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>
              <a:lnSpc>
                <a:spcPct val="148600"/>
              </a:lnSpc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tareas</a:t>
            </a:r>
            <a:r>
              <a:rPr sz="1400" spc="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específicas</a:t>
            </a:r>
            <a:r>
              <a:rPr sz="1400" spc="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auditoría</a:t>
            </a:r>
            <a:r>
              <a:rPr sz="14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sistemas,</a:t>
            </a:r>
            <a:r>
              <a:rPr sz="14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</a:t>
            </a:r>
            <a:r>
              <a:rPr sz="14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etapa</a:t>
            </a:r>
            <a:r>
              <a:rPr sz="14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20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construcción</a:t>
            </a:r>
            <a:r>
              <a:rPr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física</a:t>
            </a:r>
            <a:r>
              <a:rPr sz="14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 </a:t>
            </a:r>
            <a:r>
              <a:rPr sz="1400" spc="-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tema,</a:t>
            </a:r>
            <a:r>
              <a:rPr sz="1400" spc="-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indican</a:t>
            </a:r>
            <a:r>
              <a:rPr sz="1400" spc="-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continuación.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83FC51E4-2C96-AE28-4FFA-579F7C6BDF98}"/>
              </a:ext>
            </a:extLst>
          </p:cNvPr>
          <p:cNvGrpSpPr/>
          <p:nvPr/>
        </p:nvGrpSpPr>
        <p:grpSpPr>
          <a:xfrm>
            <a:off x="84505" y="2263572"/>
            <a:ext cx="7957184" cy="4101465"/>
            <a:chOff x="377952" y="1760220"/>
            <a:chExt cx="7957184" cy="4101465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A2842BBD-B3BA-C3B2-D29E-E6A4018DD20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520" y="1760220"/>
              <a:ext cx="7320259" cy="1022603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4BABC697-0621-0200-724B-BBDC27D6D6B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2" y="2731008"/>
              <a:ext cx="7956804" cy="3130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60192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215576EB-3234-3188-C995-6649E30314C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836" y="583691"/>
            <a:ext cx="8122920" cy="50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1364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15755C19-658F-5F3C-E957-16762754254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263" y="475487"/>
            <a:ext cx="7958328" cy="58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1294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AB9C37A-61BB-1937-7A70-3AD962E88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4138"/>
            <a:ext cx="9144000" cy="279546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073354-6B98-3C1D-F693-039B9BB96ED9}"/>
              </a:ext>
            </a:extLst>
          </p:cNvPr>
          <p:cNvSpPr txBox="1"/>
          <p:nvPr/>
        </p:nvSpPr>
        <p:spPr>
          <a:xfrm>
            <a:off x="1962150" y="6413827"/>
            <a:ext cx="3305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100" dirty="0">
                <a:hlinkClick r:id="rId5"/>
              </a:rPr>
              <a:t>https://www.prexus.co/herramienta-de-pricing.html</a:t>
            </a:r>
            <a:endParaRPr lang="es-419" sz="1100" dirty="0"/>
          </a:p>
        </p:txBody>
      </p:sp>
    </p:spTree>
    <p:extLst>
      <p:ext uri="{BB962C8B-B14F-4D97-AF65-F5344CB8AC3E}">
        <p14:creationId xmlns:p14="http://schemas.microsoft.com/office/powerpoint/2010/main" val="70432248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D3CE538-E5DD-4CE3-0DDE-6BE504AD6782}"/>
              </a:ext>
            </a:extLst>
          </p:cNvPr>
          <p:cNvSpPr txBox="1"/>
          <p:nvPr/>
        </p:nvSpPr>
        <p:spPr>
          <a:xfrm>
            <a:off x="523748" y="1366520"/>
            <a:ext cx="8105775" cy="3448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iAuditoria</a:t>
            </a:r>
            <a:r>
              <a:rPr sz="1400" b="1" u="heavy" spc="-4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tabLst>
                <a:tab pos="3446779" algn="l"/>
              </a:tabLst>
            </a:pPr>
            <a:r>
              <a:rPr sz="1400" spc="-10" dirty="0">
                <a:latin typeface="Arial MT"/>
                <a:cs typeface="Arial MT"/>
              </a:rPr>
              <a:t>iAuditoria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herramienta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poderosa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que</a:t>
            </a:r>
            <a:r>
              <a:rPr sz="1400" spc="-5" dirty="0">
                <a:latin typeface="Arial MT"/>
                <a:cs typeface="Arial MT"/>
              </a:rPr>
              <a:t> te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ayudará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3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auditoría</a:t>
            </a:r>
            <a:r>
              <a:rPr sz="1400" spc="3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interna.</a:t>
            </a:r>
            <a:r>
              <a:rPr sz="1400" spc="37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Entre</a:t>
            </a:r>
            <a:r>
              <a:rPr sz="1400" spc="3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sus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caracteísticas</a:t>
            </a:r>
            <a:r>
              <a:rPr sz="1400" spc="450" dirty="0">
                <a:latin typeface="Arial MT"/>
                <a:cs typeface="Arial MT"/>
              </a:rPr>
              <a:t>   </a:t>
            </a:r>
            <a:r>
              <a:rPr sz="1400" spc="-10" dirty="0">
                <a:latin typeface="Arial MT"/>
                <a:cs typeface="Arial MT"/>
              </a:rPr>
              <a:t>que</a:t>
            </a:r>
            <a:r>
              <a:rPr sz="1400" spc="450" dirty="0">
                <a:latin typeface="Arial MT"/>
                <a:cs typeface="Arial MT"/>
              </a:rPr>
              <a:t>  </a:t>
            </a:r>
            <a:r>
              <a:rPr sz="1400" spc="45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más</a:t>
            </a:r>
            <a:r>
              <a:rPr sz="1400" spc="434" dirty="0">
                <a:latin typeface="Arial MT"/>
                <a:cs typeface="Arial MT"/>
              </a:rPr>
              <a:t>   </a:t>
            </a:r>
            <a:r>
              <a:rPr sz="1400" dirty="0">
                <a:latin typeface="Arial MT"/>
                <a:cs typeface="Arial MT"/>
              </a:rPr>
              <a:t>se	</a:t>
            </a:r>
            <a:r>
              <a:rPr sz="1400" spc="-10" dirty="0">
                <a:latin typeface="Arial MT"/>
                <a:cs typeface="Arial MT"/>
              </a:rPr>
              <a:t>destacan</a:t>
            </a:r>
            <a:r>
              <a:rPr sz="1400" spc="365" dirty="0">
                <a:latin typeface="Arial MT"/>
                <a:cs typeface="Arial MT"/>
              </a:rPr>
              <a:t> 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</a:t>
            </a:r>
            <a:r>
              <a:rPr sz="1400" spc="570" dirty="0">
                <a:latin typeface="Arial MT"/>
                <a:cs typeface="Arial MT"/>
              </a:rPr>
              <a:t> </a:t>
            </a:r>
            <a:r>
              <a:rPr sz="1400" spc="5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encuentran:</a:t>
            </a:r>
            <a:r>
              <a:rPr sz="1400" spc="555" dirty="0">
                <a:latin typeface="Arial MT"/>
                <a:cs typeface="Arial MT"/>
              </a:rPr>
              <a:t> </a:t>
            </a:r>
            <a:r>
              <a:rPr sz="1400" spc="5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Panel</a:t>
            </a:r>
            <a:r>
              <a:rPr sz="1400" spc="555" dirty="0">
                <a:latin typeface="Arial MT"/>
                <a:cs typeface="Arial MT"/>
              </a:rPr>
              <a:t> </a:t>
            </a:r>
            <a:r>
              <a:rPr sz="1400" spc="5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555" dirty="0">
                <a:latin typeface="Arial MT"/>
                <a:cs typeface="Arial MT"/>
              </a:rPr>
              <a:t> </a:t>
            </a:r>
            <a:r>
              <a:rPr sz="1400" spc="5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control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Desde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puedes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realizar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seguimiento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 planificación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Arial"/>
                <a:cs typeface="Arial"/>
              </a:rPr>
              <a:t>Fun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li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spc="25" dirty="0">
                <a:latin typeface="Arial"/>
                <a:cs typeface="Arial"/>
              </a:rPr>
              <a:t>w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Acceso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5979795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conformidad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 marR="597471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Panel de 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Planificación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</a:t>
            </a:r>
            <a:r>
              <a:rPr sz="1400" spc="5" dirty="0">
                <a:latin typeface="Arial MT"/>
                <a:cs typeface="Arial MT"/>
              </a:rPr>
              <a:t>í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1120587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6C94617-7DA4-454A-1EB6-76324BCC59DF}"/>
              </a:ext>
            </a:extLst>
          </p:cNvPr>
          <p:cNvSpPr txBox="1"/>
          <p:nvPr/>
        </p:nvSpPr>
        <p:spPr>
          <a:xfrm>
            <a:off x="182219" y="1582841"/>
            <a:ext cx="7096759" cy="3448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spc="-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ug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sz="1400" b="1" u="heavy" spc="6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f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4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w</a:t>
            </a:r>
            <a:r>
              <a:rPr sz="1400" b="1" u="heavy" spc="-2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sz="1400" b="1" u="heavy" spc="-1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ría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Auge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software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auditoria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permite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compañías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administración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integral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del proceso de auditoría de acuerdo </a:t>
            </a:r>
            <a:r>
              <a:rPr sz="1400" spc="5" dirty="0">
                <a:latin typeface="Arial MT"/>
                <a:cs typeface="Arial MT"/>
              </a:rPr>
              <a:t>con </a:t>
            </a:r>
            <a:r>
              <a:rPr sz="1400" dirty="0">
                <a:latin typeface="Arial MT"/>
                <a:cs typeface="Arial MT"/>
              </a:rPr>
              <a:t>las mejores prácticas globales y las normas o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estándares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gestión.</a:t>
            </a:r>
            <a:r>
              <a:rPr sz="1400" spc="-2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Auditoria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Funcionalidades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cc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4970780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</a:t>
            </a:r>
            <a:r>
              <a:rPr sz="1400" spc="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</a:t>
            </a:r>
            <a:r>
              <a:rPr sz="1400" spc="-10" dirty="0">
                <a:latin typeface="Arial MT"/>
                <a:cs typeface="Arial MT"/>
              </a:rPr>
              <a:t>f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2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da</a:t>
            </a:r>
            <a:r>
              <a:rPr sz="1400" dirty="0">
                <a:latin typeface="Arial MT"/>
                <a:cs typeface="Arial MT"/>
              </a:rPr>
              <a:t>d  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 marR="496887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 de </a:t>
            </a:r>
            <a:r>
              <a:rPr sz="1400" spc="-10" dirty="0">
                <a:latin typeface="Arial MT"/>
                <a:cs typeface="Arial MT"/>
              </a:rPr>
              <a:t>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ión</a:t>
            </a:r>
            <a:r>
              <a:rPr sz="1400" spc="-1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</a:t>
            </a:r>
            <a:r>
              <a:rPr sz="1400" spc="5" dirty="0">
                <a:latin typeface="Arial MT"/>
                <a:cs typeface="Arial MT"/>
              </a:rPr>
              <a:t>í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101898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DC3A72B-E080-9729-3191-51B3B43F0E2B}"/>
              </a:ext>
            </a:extLst>
          </p:cNvPr>
          <p:cNvSpPr txBox="1"/>
          <p:nvPr/>
        </p:nvSpPr>
        <p:spPr>
          <a:xfrm>
            <a:off x="251866" y="1548130"/>
            <a:ext cx="7296150" cy="3448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Audits.io</a:t>
            </a:r>
            <a:r>
              <a:rPr sz="1400" b="1" u="heavy" spc="-8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Con</a:t>
            </a:r>
            <a:r>
              <a:rPr sz="1400" spc="-1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Audits.io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sof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spc="-20" dirty="0">
                <a:latin typeface="Arial MT"/>
                <a:cs typeface="Arial MT"/>
              </a:rPr>
              <a:t>w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r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auditoria,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ahorros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tie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po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enor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es.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Olvide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papeleo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 las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entradas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datos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entre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llenado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 </a:t>
            </a:r>
            <a:r>
              <a:rPr sz="1400" dirty="0">
                <a:latin typeface="Arial MT"/>
                <a:cs typeface="Arial MT"/>
              </a:rPr>
              <a:t>auditoría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5" dirty="0">
                <a:latin typeface="Arial MT"/>
                <a:cs typeface="Arial MT"/>
              </a:rPr>
              <a:t> presentación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in</a:t>
            </a:r>
            <a:r>
              <a:rPr sz="1400" spc="5" dirty="0">
                <a:latin typeface="Arial MT"/>
                <a:cs typeface="Arial MT"/>
              </a:rPr>
              <a:t>f</a:t>
            </a:r>
            <a:r>
              <a:rPr sz="1400" dirty="0">
                <a:latin typeface="Arial MT"/>
                <a:cs typeface="Arial MT"/>
              </a:rPr>
              <a:t>orme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.</a:t>
            </a:r>
            <a:r>
              <a:rPr sz="1400" spc="-155" dirty="0">
                <a:latin typeface="Arial MT"/>
                <a:cs typeface="Arial MT"/>
              </a:rPr>
              <a:t> </a:t>
            </a:r>
            <a:r>
              <a:rPr sz="1400" spc="-200" dirty="0">
                <a:latin typeface="Arial MT"/>
                <a:cs typeface="Arial MT"/>
              </a:rPr>
              <a:t>T</a:t>
            </a:r>
            <a:r>
              <a:rPr sz="1400" spc="-40" dirty="0">
                <a:latin typeface="Arial MT"/>
                <a:cs typeface="Arial MT"/>
              </a:rPr>
              <a:t>od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auto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ati</a:t>
            </a:r>
            <a:r>
              <a:rPr sz="1400" spc="-10" dirty="0">
                <a:latin typeface="Arial MT"/>
                <a:cs typeface="Arial MT"/>
              </a:rPr>
              <a:t>z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fácil</a:t>
            </a:r>
            <a:r>
              <a:rPr sz="1400" spc="-5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en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gestion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do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Funcionalidades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Acceso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1594" marR="5170805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</a:t>
            </a:r>
            <a:r>
              <a:rPr sz="1400" spc="-10" dirty="0">
                <a:latin typeface="Arial MT"/>
                <a:cs typeface="Arial MT"/>
              </a:rPr>
              <a:t>f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2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da</a:t>
            </a:r>
            <a:r>
              <a:rPr sz="1400" dirty="0">
                <a:latin typeface="Arial MT"/>
                <a:cs typeface="Arial MT"/>
              </a:rPr>
              <a:t>d  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1594" marR="51682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 de </a:t>
            </a:r>
            <a:r>
              <a:rPr sz="1400" spc="-10" dirty="0">
                <a:latin typeface="Arial MT"/>
                <a:cs typeface="Arial MT"/>
              </a:rPr>
              <a:t>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Planificación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</a:t>
            </a:r>
            <a:r>
              <a:rPr sz="1400" spc="5" dirty="0">
                <a:latin typeface="Arial MT"/>
                <a:cs typeface="Arial MT"/>
              </a:rPr>
              <a:t>í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8269416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43044" y="2657470"/>
            <a:ext cx="3018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pt-BR" sz="1400" b="1" spc="-5" dirty="0">
                <a:latin typeface="Century Gothic" panose="020B0502020202020204" pitchFamily="34" charset="0"/>
                <a:cs typeface="Calibri"/>
              </a:rPr>
              <a:t>HERRAMIENTAS AUDITORIA DE SISTEMAS</a:t>
            </a:r>
            <a:endParaRPr lang="pt-BR" sz="14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0" y="3350952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135" marR="979805">
              <a:lnSpc>
                <a:spcPct val="100000"/>
              </a:lnSpc>
            </a:pPr>
            <a:r>
              <a:rPr lang="es-MX" sz="1600" b="1" dirty="0">
                <a:latin typeface="Morn Thin" panose="00000200000000000000" pitchFamily="50" charset="0"/>
              </a:rPr>
              <a:t>CONCEPTOS.</a:t>
            </a:r>
            <a:r>
              <a:rPr lang="es-MX" sz="1600" b="1" spc="-10" dirty="0">
                <a:latin typeface="Calibri"/>
                <a:cs typeface="Calibri"/>
              </a:rPr>
              <a:t> </a:t>
            </a:r>
            <a:r>
              <a:rPr lang="es-MX" sz="1600" b="1" dirty="0">
                <a:latin typeface="Calibri"/>
                <a:cs typeface="Calibri"/>
              </a:rPr>
              <a:t> 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spc="-10" dirty="0">
                <a:latin typeface="Calibri"/>
                <a:cs typeface="Calibri"/>
              </a:rPr>
              <a:t>EJEMPLOS</a:t>
            </a:r>
            <a:r>
              <a:rPr lang="es-419" sz="1600" b="1" dirty="0">
                <a:latin typeface="Calibri"/>
                <a:cs typeface="Calibri"/>
              </a:rPr>
              <a:t> </a:t>
            </a:r>
            <a:r>
              <a:rPr lang="es-419" sz="1600" b="1" spc="-10" dirty="0">
                <a:latin typeface="Calibri"/>
                <a:cs typeface="Calibri"/>
              </a:rPr>
              <a:t>APLICADOS</a:t>
            </a:r>
            <a:endParaRPr lang="es-419" sz="16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35CA6CE-8E32-F8FF-529B-4161AF9AA43A}"/>
              </a:ext>
            </a:extLst>
          </p:cNvPr>
          <p:cNvSpPr txBox="1"/>
          <p:nvPr/>
        </p:nvSpPr>
        <p:spPr>
          <a:xfrm>
            <a:off x="225653" y="1550288"/>
            <a:ext cx="7616190" cy="3669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Gesia</a:t>
            </a:r>
            <a:r>
              <a:rPr sz="1400" b="1" u="heavy" spc="-7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ft</a:t>
            </a:r>
            <a:r>
              <a:rPr sz="1400" b="1" u="heavy" spc="4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w</a:t>
            </a:r>
            <a:r>
              <a:rPr sz="1400" b="1" u="heavy" spc="-2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sz="1400" b="1" u="heavy" spc="-1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ría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El </a:t>
            </a:r>
            <a:r>
              <a:rPr sz="1400" spc="-10" dirty="0">
                <a:latin typeface="Arial MT"/>
                <a:cs typeface="Arial MT"/>
              </a:rPr>
              <a:t>software de auditoría Gesia es un organizador </a:t>
            </a:r>
            <a:r>
              <a:rPr sz="1400" dirty="0">
                <a:latin typeface="Arial MT"/>
                <a:cs typeface="Arial MT"/>
              </a:rPr>
              <a:t>de </a:t>
            </a:r>
            <a:r>
              <a:rPr sz="1400" spc="-10" dirty="0">
                <a:latin typeface="Arial MT"/>
                <a:cs typeface="Arial MT"/>
              </a:rPr>
              <a:t>papeles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spc="-10" dirty="0">
                <a:latin typeface="Arial MT"/>
                <a:cs typeface="Arial MT"/>
              </a:rPr>
              <a:t>trabajo de auditoría diseñado </a:t>
            </a:r>
            <a:r>
              <a:rPr sz="1400" spc="-5" dirty="0">
                <a:latin typeface="Arial MT"/>
                <a:cs typeface="Arial MT"/>
              </a:rPr>
              <a:t> para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ayudar</a:t>
            </a:r>
            <a:r>
              <a:rPr sz="1400" spc="-5" dirty="0">
                <a:latin typeface="Arial MT"/>
                <a:cs typeface="Arial MT"/>
              </a:rPr>
              <a:t> al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auditor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cuentas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cumplimentar</a:t>
            </a:r>
            <a:r>
              <a:rPr sz="1400" spc="-5" dirty="0">
                <a:latin typeface="Arial MT"/>
                <a:cs typeface="Arial MT"/>
              </a:rPr>
              <a:t> los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requerimientos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las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Normas 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Internacionales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Auditoría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(NIAs)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0" dirty="0">
                <a:latin typeface="Arial"/>
                <a:cs typeface="Arial"/>
              </a:rPr>
              <a:t>u</a:t>
            </a:r>
            <a:r>
              <a:rPr sz="1400" b="1" dirty="0">
                <a:latin typeface="Arial"/>
                <a:cs typeface="Arial"/>
              </a:rPr>
              <a:t>nc</a:t>
            </a:r>
            <a:r>
              <a:rPr sz="1400" b="1" spc="-10" dirty="0">
                <a:latin typeface="Arial"/>
                <a:cs typeface="Arial"/>
              </a:rPr>
              <a:t>i</a:t>
            </a:r>
            <a:r>
              <a:rPr sz="1400" b="1" dirty="0">
                <a:latin typeface="Arial"/>
                <a:cs typeface="Arial"/>
              </a:rPr>
              <a:t>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0" dirty="0">
                <a:latin typeface="Arial"/>
                <a:cs typeface="Arial"/>
              </a:rPr>
              <a:t>ali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5" dirty="0">
                <a:latin typeface="Arial"/>
                <a:cs typeface="Arial"/>
              </a:rPr>
              <a:t>d</a:t>
            </a:r>
            <a:r>
              <a:rPr sz="1400" b="1" spc="-10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spc="20" dirty="0">
                <a:latin typeface="Arial"/>
                <a:cs typeface="Arial"/>
              </a:rPr>
              <a:t>w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r</a:t>
            </a:r>
            <a:r>
              <a:rPr sz="1400" b="1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cc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1594" marR="5491480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notificaciones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conformidad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1594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comunicaciones</a:t>
            </a:r>
            <a:endParaRPr sz="1400">
              <a:latin typeface="Arial MT"/>
              <a:cs typeface="Arial MT"/>
            </a:endParaRPr>
          </a:p>
          <a:p>
            <a:pPr marL="61594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Pl</a:t>
            </a: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nifi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ación</a:t>
            </a:r>
            <a:r>
              <a:rPr sz="1400" spc="-114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</a:t>
            </a:r>
            <a:r>
              <a:rPr sz="1400" spc="-10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itorí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6413941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C195525-CD3C-41CB-2DBD-DC4525420C70}"/>
              </a:ext>
            </a:extLst>
          </p:cNvPr>
          <p:cNvSpPr txBox="1"/>
          <p:nvPr/>
        </p:nvSpPr>
        <p:spPr>
          <a:xfrm>
            <a:off x="232303" y="1582841"/>
            <a:ext cx="6707505" cy="3448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r>
              <a:rPr sz="1400" b="1" u="heavy" spc="-5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P</a:t>
            </a:r>
            <a:r>
              <a:rPr sz="1400" b="1" u="heavy" spc="-1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M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n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g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m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n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Con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SAP</a:t>
            </a:r>
            <a:r>
              <a:rPr sz="1400" spc="-2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Audit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Management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optimice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auditoría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interna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funcionalidades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móviles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para simplificar </a:t>
            </a:r>
            <a:r>
              <a:rPr sz="1400" spc="-10" dirty="0">
                <a:latin typeface="Arial MT"/>
                <a:cs typeface="Arial MT"/>
              </a:rPr>
              <a:t>actividades </a:t>
            </a:r>
            <a:r>
              <a:rPr sz="1400" spc="-5" dirty="0">
                <a:latin typeface="Arial MT"/>
                <a:cs typeface="Arial MT"/>
              </a:rPr>
              <a:t>como </a:t>
            </a:r>
            <a:r>
              <a:rPr sz="1400" spc="-10" dirty="0">
                <a:latin typeface="Arial MT"/>
                <a:cs typeface="Arial MT"/>
              </a:rPr>
              <a:t>documentación </a:t>
            </a:r>
            <a:r>
              <a:rPr sz="1400" dirty="0">
                <a:latin typeface="Arial MT"/>
                <a:cs typeface="Arial MT"/>
              </a:rPr>
              <a:t>de pruebas, </a:t>
            </a:r>
            <a:r>
              <a:rPr sz="1400" spc="-5" dirty="0">
                <a:latin typeface="Arial MT"/>
                <a:cs typeface="Arial MT"/>
              </a:rPr>
              <a:t>organización de </a:t>
            </a:r>
            <a:r>
              <a:rPr sz="1400" dirty="0">
                <a:latin typeface="Arial MT"/>
                <a:cs typeface="Arial MT"/>
              </a:rPr>
              <a:t> documentos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trabajo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electrónicos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creación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información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Funcionalidades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Acceso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1594" marR="4581525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</a:t>
            </a:r>
            <a:r>
              <a:rPr sz="1400" spc="-10" dirty="0">
                <a:latin typeface="Arial MT"/>
                <a:cs typeface="Arial MT"/>
              </a:rPr>
              <a:t>f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2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da</a:t>
            </a:r>
            <a:r>
              <a:rPr sz="1400" dirty="0">
                <a:latin typeface="Arial MT"/>
                <a:cs typeface="Arial MT"/>
              </a:rPr>
              <a:t>d  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12700" marR="4626610" indent="4889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Panel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ión</a:t>
            </a:r>
            <a:r>
              <a:rPr sz="1400" spc="-1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auditorias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5078778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81B66F5-F472-60BE-2F96-869078CDB536}"/>
              </a:ext>
            </a:extLst>
          </p:cNvPr>
          <p:cNvSpPr txBox="1"/>
          <p:nvPr/>
        </p:nvSpPr>
        <p:spPr>
          <a:xfrm>
            <a:off x="197846" y="1525659"/>
            <a:ext cx="7186295" cy="3455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Ho</a:t>
            </a:r>
            <a:r>
              <a:rPr sz="1400" b="1" u="heavy" spc="-2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p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x</a:t>
            </a:r>
            <a:r>
              <a:rPr sz="1400" b="1" u="heavy" spc="-3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ft</a:t>
            </a:r>
            <a:r>
              <a:rPr sz="1400" b="1" u="heavy" spc="4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w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re</a:t>
            </a:r>
            <a:r>
              <a:rPr sz="1400" b="1" u="heavy" spc="-20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ría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Hopex </a:t>
            </a:r>
            <a:r>
              <a:rPr sz="1400" spc="-5" dirty="0">
                <a:latin typeface="Arial MT"/>
                <a:cs typeface="Arial MT"/>
              </a:rPr>
              <a:t>es un </a:t>
            </a:r>
            <a:r>
              <a:rPr sz="1400" spc="-10" dirty="0">
                <a:latin typeface="Arial MT"/>
                <a:cs typeface="Arial MT"/>
              </a:rPr>
              <a:t>software </a:t>
            </a:r>
            <a:r>
              <a:rPr sz="1400" spc="-5" dirty="0">
                <a:latin typeface="Arial MT"/>
                <a:cs typeface="Arial MT"/>
              </a:rPr>
              <a:t>de auditoria que </a:t>
            </a:r>
            <a:r>
              <a:rPr sz="1400" dirty="0">
                <a:latin typeface="Arial MT"/>
                <a:cs typeface="Arial MT"/>
              </a:rPr>
              <a:t>le </a:t>
            </a:r>
            <a:r>
              <a:rPr sz="1400" spc="-10" dirty="0">
                <a:latin typeface="Arial MT"/>
                <a:cs typeface="Arial MT"/>
              </a:rPr>
              <a:t>proporcionará la </a:t>
            </a:r>
            <a:r>
              <a:rPr sz="1400" spc="-5" dirty="0">
                <a:latin typeface="Arial MT"/>
                <a:cs typeface="Arial MT"/>
              </a:rPr>
              <a:t>seguridad que </a:t>
            </a:r>
            <a:r>
              <a:rPr sz="1400" spc="-10" dirty="0">
                <a:latin typeface="Arial MT"/>
                <a:cs typeface="Arial MT"/>
              </a:rPr>
              <a:t>empresa merece.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MEGA </a:t>
            </a:r>
            <a:r>
              <a:rPr sz="1400" spc="-5" dirty="0">
                <a:latin typeface="Arial MT"/>
                <a:cs typeface="Arial MT"/>
              </a:rPr>
              <a:t>hace </a:t>
            </a:r>
            <a:r>
              <a:rPr sz="1400" spc="-10" dirty="0">
                <a:latin typeface="Arial MT"/>
                <a:cs typeface="Arial MT"/>
              </a:rPr>
              <a:t>la implementación de programas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spc="-10" dirty="0">
                <a:latin typeface="Arial MT"/>
                <a:cs typeface="Arial MT"/>
              </a:rPr>
              <a:t>auditoría </a:t>
            </a:r>
            <a:r>
              <a:rPr sz="1400" spc="-5" dirty="0">
                <a:latin typeface="Arial MT"/>
                <a:cs typeface="Arial MT"/>
              </a:rPr>
              <a:t>interna </a:t>
            </a:r>
            <a:r>
              <a:rPr sz="1400" spc="-10" dirty="0">
                <a:latin typeface="Arial MT"/>
                <a:cs typeface="Arial MT"/>
              </a:rPr>
              <a:t>más </a:t>
            </a:r>
            <a:r>
              <a:rPr sz="1400" spc="-5" dirty="0">
                <a:latin typeface="Arial MT"/>
                <a:cs typeface="Arial MT"/>
              </a:rPr>
              <a:t>rápida, </a:t>
            </a:r>
            <a:r>
              <a:rPr sz="1400" dirty="0">
                <a:latin typeface="Arial MT"/>
                <a:cs typeface="Arial MT"/>
              </a:rPr>
              <a:t>fácil y a </a:t>
            </a:r>
            <a:r>
              <a:rPr sz="1400" spc="-5" dirty="0">
                <a:latin typeface="Arial MT"/>
                <a:cs typeface="Arial MT"/>
              </a:rPr>
              <a:t>bajo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costo.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Funcionalidades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Acceso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1594" marR="5060950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</a:t>
            </a:r>
            <a:r>
              <a:rPr sz="1400" spc="-10" dirty="0">
                <a:latin typeface="Arial MT"/>
                <a:cs typeface="Arial MT"/>
              </a:rPr>
              <a:t>f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2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da</a:t>
            </a:r>
            <a:r>
              <a:rPr sz="1400" dirty="0">
                <a:latin typeface="Arial MT"/>
                <a:cs typeface="Arial MT"/>
              </a:rPr>
              <a:t>d  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1594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Panel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comunicaciones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2329989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11E8B177-D38E-6BF1-088C-56141D84CE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887" y="1959864"/>
            <a:ext cx="1427988" cy="1429512"/>
          </a:xfrm>
          <a:prstGeom prst="rect">
            <a:avLst/>
          </a:prstGeo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8286BE19-E5B9-F53A-FAE0-1BC72FCE8A9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98064" y="1959864"/>
            <a:ext cx="1371600" cy="1372331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A29AD84E-FF1A-D34A-2BAA-E3B7EBA438B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01055" y="1959864"/>
            <a:ext cx="1427988" cy="1429512"/>
          </a:xfrm>
          <a:prstGeom prst="rect">
            <a:avLst/>
          </a:prstGeom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D0289FAC-8327-37F7-3F12-1547701CAFD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67455" y="3713988"/>
            <a:ext cx="1304544" cy="1076899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0C041BB0-3F26-436F-E528-F0012A6B7265}"/>
              </a:ext>
            </a:extLst>
          </p:cNvPr>
          <p:cNvSpPr txBox="1"/>
          <p:nvPr/>
        </p:nvSpPr>
        <p:spPr>
          <a:xfrm>
            <a:off x="448462" y="3445586"/>
            <a:ext cx="1760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Au</a:t>
            </a:r>
            <a:r>
              <a:rPr sz="1800" b="1" spc="5" dirty="0">
                <a:solidFill>
                  <a:srgbClr val="60606B"/>
                </a:solidFill>
                <a:latin typeface="Calibri"/>
                <a:cs typeface="Calibri"/>
              </a:rPr>
              <a:t>d</a:t>
            </a:r>
            <a:r>
              <a:rPr sz="1800" b="1" spc="-15" dirty="0">
                <a:solidFill>
                  <a:srgbClr val="60606B"/>
                </a:solidFill>
                <a:latin typeface="Calibri"/>
                <a:cs typeface="Calibri"/>
              </a:rPr>
              <a:t>its</a:t>
            </a:r>
            <a:r>
              <a:rPr sz="1800" b="1" spc="-5" dirty="0">
                <a:solidFill>
                  <a:srgbClr val="60606B"/>
                </a:solidFill>
                <a:latin typeface="Calibri"/>
                <a:cs typeface="Calibri"/>
              </a:rPr>
              <a:t>.</a:t>
            </a:r>
            <a:r>
              <a:rPr sz="1800" b="1" spc="-15" dirty="0">
                <a:solidFill>
                  <a:srgbClr val="60606B"/>
                </a:solidFill>
                <a:latin typeface="Calibri"/>
                <a:cs typeface="Calibri"/>
              </a:rPr>
              <a:t>i</a:t>
            </a: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o</a:t>
            </a:r>
            <a:r>
              <a:rPr sz="1800" b="1" spc="-70" dirty="0">
                <a:solidFill>
                  <a:srgbClr val="60606B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60606B"/>
                </a:solidFill>
                <a:latin typeface="Calibri"/>
                <a:cs typeface="Calibri"/>
              </a:rPr>
              <a:t>S</a:t>
            </a:r>
            <a:r>
              <a:rPr sz="1800" b="1" spc="-10" dirty="0">
                <a:solidFill>
                  <a:srgbClr val="60606B"/>
                </a:solidFill>
                <a:latin typeface="Calibri"/>
                <a:cs typeface="Calibri"/>
              </a:rPr>
              <a:t>o</a:t>
            </a:r>
            <a:r>
              <a:rPr sz="1800" b="1" spc="-20" dirty="0">
                <a:solidFill>
                  <a:srgbClr val="60606B"/>
                </a:solidFill>
                <a:latin typeface="Calibri"/>
                <a:cs typeface="Calibri"/>
              </a:rPr>
              <a:t>f</a:t>
            </a:r>
            <a:r>
              <a:rPr sz="1800" b="1" spc="-15" dirty="0">
                <a:solidFill>
                  <a:srgbClr val="60606B"/>
                </a:solidFill>
                <a:latin typeface="Calibri"/>
                <a:cs typeface="Calibri"/>
              </a:rPr>
              <a:t>t</a:t>
            </a:r>
            <a:r>
              <a:rPr sz="1800" b="1" spc="-35" dirty="0">
                <a:solidFill>
                  <a:srgbClr val="60606B"/>
                </a:solidFill>
                <a:latin typeface="Calibri"/>
                <a:cs typeface="Calibri"/>
              </a:rPr>
              <a:t>w</a:t>
            </a:r>
            <a:r>
              <a:rPr sz="1800" b="1" spc="-15" dirty="0">
                <a:solidFill>
                  <a:srgbClr val="60606B"/>
                </a:solidFill>
                <a:latin typeface="Calibri"/>
                <a:cs typeface="Calibri"/>
              </a:rPr>
              <a:t>a</a:t>
            </a:r>
            <a:r>
              <a:rPr sz="1800" b="1" spc="-45" dirty="0">
                <a:solidFill>
                  <a:srgbClr val="60606B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3811578-592B-B666-51BB-BD3C8365B355}"/>
              </a:ext>
            </a:extLst>
          </p:cNvPr>
          <p:cNvSpPr txBox="1"/>
          <p:nvPr/>
        </p:nvSpPr>
        <p:spPr>
          <a:xfrm>
            <a:off x="2659760" y="3450463"/>
            <a:ext cx="2261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60606B"/>
                </a:solidFill>
                <a:latin typeface="Calibri"/>
                <a:cs typeface="Calibri"/>
              </a:rPr>
              <a:t>S</a:t>
            </a:r>
            <a:r>
              <a:rPr sz="1800" b="1" spc="-15" dirty="0">
                <a:solidFill>
                  <a:srgbClr val="60606B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P</a:t>
            </a:r>
            <a:r>
              <a:rPr sz="1800" b="1" spc="-45" dirty="0">
                <a:solidFill>
                  <a:srgbClr val="60606B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A</a:t>
            </a:r>
            <a:r>
              <a:rPr sz="1800" b="1" spc="5" dirty="0">
                <a:solidFill>
                  <a:srgbClr val="60606B"/>
                </a:solidFill>
                <a:latin typeface="Calibri"/>
                <a:cs typeface="Calibri"/>
              </a:rPr>
              <a:t>u</a:t>
            </a: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dit</a:t>
            </a:r>
            <a:r>
              <a:rPr sz="1800" b="1" spc="-95" dirty="0">
                <a:solidFill>
                  <a:srgbClr val="60606B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Mana</a:t>
            </a:r>
            <a:r>
              <a:rPr sz="1800" b="1" spc="-25" dirty="0">
                <a:solidFill>
                  <a:srgbClr val="60606B"/>
                </a:solidFill>
                <a:latin typeface="Calibri"/>
                <a:cs typeface="Calibri"/>
              </a:rPr>
              <a:t>g</a:t>
            </a: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e</a:t>
            </a:r>
            <a:r>
              <a:rPr sz="1800" b="1" spc="-15" dirty="0">
                <a:solidFill>
                  <a:srgbClr val="60606B"/>
                </a:solidFill>
                <a:latin typeface="Calibri"/>
                <a:cs typeface="Calibri"/>
              </a:rPr>
              <a:t>m</a:t>
            </a:r>
            <a:r>
              <a:rPr sz="1800" b="1" spc="-10" dirty="0">
                <a:solidFill>
                  <a:srgbClr val="60606B"/>
                </a:solidFill>
                <a:latin typeface="Calibri"/>
                <a:cs typeface="Calibri"/>
              </a:rPr>
              <a:t>e</a:t>
            </a:r>
            <a:r>
              <a:rPr sz="1800" b="1" spc="-30" dirty="0">
                <a:solidFill>
                  <a:srgbClr val="60606B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58293C7A-B94A-6121-6C34-D55FF99D44C1}"/>
              </a:ext>
            </a:extLst>
          </p:cNvPr>
          <p:cNvSpPr txBox="1"/>
          <p:nvPr/>
        </p:nvSpPr>
        <p:spPr>
          <a:xfrm>
            <a:off x="5228590" y="3476625"/>
            <a:ext cx="237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Gesia</a:t>
            </a:r>
            <a:r>
              <a:rPr sz="1800" b="1" spc="-105" dirty="0">
                <a:solidFill>
                  <a:srgbClr val="60606B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60606B"/>
                </a:solidFill>
                <a:latin typeface="Calibri"/>
                <a:cs typeface="Calibri"/>
              </a:rPr>
              <a:t>Software</a:t>
            </a:r>
            <a:r>
              <a:rPr sz="1800" b="1" spc="-55" dirty="0">
                <a:solidFill>
                  <a:srgbClr val="60606B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60606B"/>
                </a:solidFill>
                <a:latin typeface="Calibri"/>
                <a:cs typeface="Calibri"/>
              </a:rPr>
              <a:t>Auditoría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0FE798A-6E2A-5E56-D2A0-1AF816259969}"/>
              </a:ext>
            </a:extLst>
          </p:cNvPr>
          <p:cNvSpPr txBox="1"/>
          <p:nvPr/>
        </p:nvSpPr>
        <p:spPr>
          <a:xfrm>
            <a:off x="2678683" y="4732782"/>
            <a:ext cx="2453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H</a:t>
            </a:r>
            <a:r>
              <a:rPr sz="1800" b="1" spc="5" dirty="0">
                <a:solidFill>
                  <a:srgbClr val="60606B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60606B"/>
                </a:solidFill>
                <a:latin typeface="Calibri"/>
                <a:cs typeface="Calibri"/>
              </a:rPr>
              <a:t>p</a:t>
            </a:r>
            <a:r>
              <a:rPr sz="1800" b="1" spc="-30" dirty="0">
                <a:solidFill>
                  <a:srgbClr val="60606B"/>
                </a:solidFill>
                <a:latin typeface="Calibri"/>
                <a:cs typeface="Calibri"/>
              </a:rPr>
              <a:t>e</a:t>
            </a:r>
            <a:r>
              <a:rPr sz="18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x</a:t>
            </a:r>
            <a:r>
              <a:rPr sz="1800" b="1" u="heavy" spc="-9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8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S</a:t>
            </a:r>
            <a:r>
              <a:rPr sz="18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o</a:t>
            </a:r>
            <a:r>
              <a:rPr sz="1800" b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f</a:t>
            </a:r>
            <a:r>
              <a:rPr sz="18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t</a:t>
            </a:r>
            <a:r>
              <a:rPr sz="1800" b="1" u="heavy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w</a:t>
            </a:r>
            <a:r>
              <a:rPr sz="18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a</a:t>
            </a:r>
            <a:r>
              <a:rPr sz="1800" b="1" u="heavy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r</a:t>
            </a:r>
            <a:r>
              <a:rPr sz="18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e</a:t>
            </a:r>
            <a:r>
              <a:rPr sz="1800" b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18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A</a:t>
            </a:r>
            <a:r>
              <a:rPr sz="1800" b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u</a:t>
            </a: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d</a:t>
            </a:r>
            <a:r>
              <a:rPr sz="1800" b="1" spc="-15" dirty="0">
                <a:solidFill>
                  <a:srgbClr val="60606B"/>
                </a:solidFill>
                <a:latin typeface="Calibri"/>
                <a:cs typeface="Calibri"/>
              </a:rPr>
              <a:t>i</a:t>
            </a:r>
            <a:r>
              <a:rPr sz="1800" b="1" spc="-25" dirty="0">
                <a:solidFill>
                  <a:srgbClr val="60606B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60606B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60606B"/>
                </a:solidFill>
                <a:latin typeface="Calibri"/>
                <a:cs typeface="Calibri"/>
              </a:rPr>
              <a:t>r</a:t>
            </a:r>
            <a:r>
              <a:rPr sz="1800" b="1" spc="-20" dirty="0">
                <a:solidFill>
                  <a:srgbClr val="60606B"/>
                </a:solidFill>
                <a:latin typeface="Calibri"/>
                <a:cs typeface="Calibri"/>
              </a:rPr>
              <a:t>í</a:t>
            </a:r>
            <a:r>
              <a:rPr sz="1800" b="1" dirty="0">
                <a:solidFill>
                  <a:srgbClr val="60606B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11362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FA14751-0ADA-6313-A6D7-02018E659343}"/>
              </a:ext>
            </a:extLst>
          </p:cNvPr>
          <p:cNvSpPr txBox="1"/>
          <p:nvPr/>
        </p:nvSpPr>
        <p:spPr>
          <a:xfrm>
            <a:off x="377770" y="1361862"/>
            <a:ext cx="6129655" cy="3669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u="heavy" spc="-5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spc="-9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ft</a:t>
            </a:r>
            <a:r>
              <a:rPr sz="1400" b="1" u="heavy" spc="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w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Auto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Audit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</a:t>
            </a:r>
            <a:r>
              <a:rPr sz="1400" spc="-5" dirty="0">
                <a:latin typeface="Arial MT"/>
                <a:cs typeface="Arial MT"/>
              </a:rPr>
              <a:t> software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auditoria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fácil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uso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instalación,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sus </a:t>
            </a:r>
            <a:r>
              <a:rPr sz="1400" spc="-10" dirty="0">
                <a:latin typeface="Arial MT"/>
                <a:cs typeface="Arial MT"/>
              </a:rPr>
              <a:t> funcionalidades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</a:t>
            </a:r>
            <a:r>
              <a:rPr sz="1400" spc="-10" dirty="0">
                <a:latin typeface="Arial MT"/>
                <a:cs typeface="Arial MT"/>
              </a:rPr>
              <a:t> valoración</a:t>
            </a:r>
            <a:r>
              <a:rPr sz="1400" spc="-5" dirty="0">
                <a:latin typeface="Arial MT"/>
                <a:cs typeface="Arial MT"/>
              </a:rPr>
              <a:t> de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riesgos,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planificación,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seguimiento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administración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problemas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incrementan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eficiencia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li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spc="20" dirty="0">
                <a:latin typeface="Arial"/>
                <a:cs typeface="Arial"/>
              </a:rPr>
              <a:t>w</a:t>
            </a:r>
            <a:r>
              <a:rPr sz="1400" b="1" dirty="0">
                <a:latin typeface="Arial"/>
                <a:cs typeface="Arial"/>
              </a:rPr>
              <a:t>are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Acceso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4003675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conformidad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 marR="40005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 de </a:t>
            </a:r>
            <a:r>
              <a:rPr sz="1400" spc="-10" dirty="0">
                <a:latin typeface="Arial MT"/>
                <a:cs typeface="Arial MT"/>
              </a:rPr>
              <a:t>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Planificación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</a:t>
            </a:r>
            <a:r>
              <a:rPr sz="1400" spc="5" dirty="0">
                <a:latin typeface="Arial MT"/>
                <a:cs typeface="Arial MT"/>
              </a:rPr>
              <a:t>í</a:t>
            </a:r>
            <a:r>
              <a:rPr sz="1400" dirty="0">
                <a:latin typeface="Arial MT"/>
                <a:cs typeface="Arial MT"/>
              </a:rPr>
              <a:t>as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0891511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13CF995-AFC5-1299-9D1A-F1155F065665}"/>
              </a:ext>
            </a:extLst>
          </p:cNvPr>
          <p:cNvSpPr txBox="1"/>
          <p:nvPr/>
        </p:nvSpPr>
        <p:spPr>
          <a:xfrm>
            <a:off x="189077" y="1354241"/>
            <a:ext cx="7005320" cy="3676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AudiSoft</a:t>
            </a:r>
            <a:r>
              <a:rPr sz="1400" b="1" u="heavy" spc="-3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Software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AudiSoft</a:t>
            </a:r>
            <a:r>
              <a:rPr sz="1400" spc="254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es</a:t>
            </a:r>
            <a:r>
              <a:rPr sz="1400" spc="29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</a:t>
            </a:r>
            <a:r>
              <a:rPr sz="1400" spc="2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software</a:t>
            </a:r>
            <a:r>
              <a:rPr sz="1400" spc="2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2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auditoria</a:t>
            </a:r>
            <a:r>
              <a:rPr sz="1400" spc="2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fácil</a:t>
            </a:r>
            <a:r>
              <a:rPr sz="1400" spc="2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2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usary</a:t>
            </a:r>
            <a:r>
              <a:rPr sz="1400" spc="2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2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entender.</a:t>
            </a:r>
            <a:r>
              <a:rPr sz="1400" spc="2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Entendemos</a:t>
            </a:r>
            <a:r>
              <a:rPr sz="1400" spc="2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</a:t>
            </a:r>
            <a:r>
              <a:rPr sz="1400" spc="26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la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auditoría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tiene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ir</a:t>
            </a:r>
            <a:r>
              <a:rPr sz="1400" spc="-5" dirty="0">
                <a:latin typeface="Arial MT"/>
                <a:cs typeface="Arial MT"/>
              </a:rPr>
              <a:t> más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allá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preservar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valor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organización.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ambién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trata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darle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más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competitividad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Funcionalidades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cc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4879340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conformidad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comunicaciones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6017806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5883C91-9A7A-BBFA-86C7-ED0B71CCAF42}"/>
              </a:ext>
            </a:extLst>
          </p:cNvPr>
          <p:cNvSpPr txBox="1"/>
          <p:nvPr/>
        </p:nvSpPr>
        <p:spPr>
          <a:xfrm>
            <a:off x="186410" y="1520461"/>
            <a:ext cx="7501890" cy="3669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u="heavy" spc="-23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ea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m</a:t>
            </a:r>
            <a:r>
              <a:rPr sz="1400" b="1" u="heavy" spc="3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M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sz="1400" b="1" u="heavy" spc="-1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AM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Arial MT"/>
                <a:cs typeface="Arial MT"/>
              </a:rPr>
              <a:t>TeamMateAM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software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auditoría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responde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todas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necesidades.</a:t>
            </a:r>
            <a:r>
              <a:rPr sz="1400" spc="-229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medida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Auditoría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Interna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avanza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para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asumir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mayor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posición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liderazgo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organizaciones </a:t>
            </a:r>
            <a:r>
              <a:rPr sz="1400" spc="-3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como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socio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relevante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comprometido.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 dirty="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Funcionalidades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software</a:t>
            </a:r>
            <a:endParaRPr sz="1400" dirty="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cc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</a:p>
          <a:p>
            <a:pPr marL="60960" marR="5375275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</a:t>
            </a:r>
            <a:r>
              <a:rPr sz="1400" spc="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tión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confor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ad  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</a:p>
          <a:p>
            <a:pPr marL="60960" marR="537400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 de </a:t>
            </a:r>
            <a:r>
              <a:rPr sz="1400" spc="-10" dirty="0">
                <a:latin typeface="Arial MT"/>
                <a:cs typeface="Arial MT"/>
              </a:rPr>
              <a:t>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ión</a:t>
            </a:r>
            <a:r>
              <a:rPr sz="1400" spc="-1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</a:t>
            </a:r>
            <a:r>
              <a:rPr sz="1400" spc="5" dirty="0">
                <a:latin typeface="Arial MT"/>
                <a:cs typeface="Arial MT"/>
              </a:rPr>
              <a:t>í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82901022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AD5B87F-7B27-C213-C1B3-C01E08F8FF07}"/>
              </a:ext>
            </a:extLst>
          </p:cNvPr>
          <p:cNvSpPr txBox="1"/>
          <p:nvPr/>
        </p:nvSpPr>
        <p:spPr>
          <a:xfrm>
            <a:off x="121107" y="1599057"/>
            <a:ext cx="7153275" cy="3455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u="heavy" spc="-5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D</a:t>
            </a:r>
            <a:r>
              <a:rPr sz="1400" b="1" u="heavy" spc="-8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En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ASD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Auditor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tenemos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objetivo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los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socios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tecnológicos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tu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firma</a:t>
            </a:r>
            <a:r>
              <a:rPr sz="1400" spc="37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de 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auditoría, </a:t>
            </a:r>
            <a:r>
              <a:rPr sz="1400" spc="-5" dirty="0">
                <a:latin typeface="Arial MT"/>
                <a:cs typeface="Arial MT"/>
              </a:rPr>
              <a:t>con </a:t>
            </a:r>
            <a:r>
              <a:rPr sz="1400" dirty="0">
                <a:latin typeface="Arial MT"/>
                <a:cs typeface="Arial MT"/>
              </a:rPr>
              <a:t>la </a:t>
            </a:r>
            <a:r>
              <a:rPr sz="1400" spc="-10" dirty="0">
                <a:latin typeface="Arial MT"/>
                <a:cs typeface="Arial MT"/>
              </a:rPr>
              <a:t>seguridad de sentirte acompañado </a:t>
            </a:r>
            <a:r>
              <a:rPr sz="1400" dirty="0">
                <a:latin typeface="Arial MT"/>
                <a:cs typeface="Arial MT"/>
              </a:rPr>
              <a:t>y </a:t>
            </a:r>
            <a:r>
              <a:rPr sz="1400" spc="-10" dirty="0">
                <a:latin typeface="Arial MT"/>
                <a:cs typeface="Arial MT"/>
              </a:rPr>
              <a:t>asesorado en todo </a:t>
            </a:r>
            <a:r>
              <a:rPr sz="1400" spc="-15" dirty="0">
                <a:latin typeface="Arial MT"/>
                <a:cs typeface="Arial MT"/>
              </a:rPr>
              <a:t>momento </a:t>
            </a:r>
            <a:r>
              <a:rPr sz="1400" spc="-10" dirty="0">
                <a:latin typeface="Arial MT"/>
                <a:cs typeface="Arial MT"/>
              </a:rPr>
              <a:t>para </a:t>
            </a:r>
            <a:r>
              <a:rPr sz="1400" spc="-5" dirty="0">
                <a:latin typeface="Arial MT"/>
                <a:cs typeface="Arial MT"/>
              </a:rPr>
              <a:t> afrontar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éxito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exigentes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requisitos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li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spc="20" dirty="0">
                <a:latin typeface="Arial"/>
                <a:cs typeface="Arial"/>
              </a:rPr>
              <a:t>w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r</a:t>
            </a:r>
            <a:r>
              <a:rPr sz="1400" b="1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cc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5027295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conformidad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comunicaciones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285444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2041CFB-F9A6-0866-9D24-A48154D4FCBD}"/>
              </a:ext>
            </a:extLst>
          </p:cNvPr>
          <p:cNvSpPr txBox="1"/>
          <p:nvPr/>
        </p:nvSpPr>
        <p:spPr>
          <a:xfrm>
            <a:off x="124504" y="1575777"/>
            <a:ext cx="7332980" cy="3669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spc="-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ita</a:t>
            </a:r>
            <a:r>
              <a:rPr sz="1400" b="1" u="heavy" spc="4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f</a:t>
            </a:r>
            <a:r>
              <a:rPr sz="1400" b="1" u="heavy" spc="-2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4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w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are</a:t>
            </a:r>
            <a:r>
              <a:rPr sz="1400" b="1" u="heavy" spc="-20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ría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L="12700" marR="5080" indent="191770" algn="just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El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primer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reto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</a:t>
            </a:r>
            <a:r>
              <a:rPr sz="1400" spc="-10" dirty="0">
                <a:latin typeface="Arial MT"/>
                <a:cs typeface="Arial MT"/>
              </a:rPr>
              <a:t> envergadura</a:t>
            </a:r>
            <a:r>
              <a:rPr sz="1400" spc="-5" dirty="0">
                <a:latin typeface="Arial MT"/>
                <a:cs typeface="Arial MT"/>
              </a:rPr>
              <a:t> fue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diseñar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aplicativo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escaso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</a:t>
            </a:r>
            <a:r>
              <a:rPr sz="1400" spc="-5" dirty="0">
                <a:latin typeface="Arial MT"/>
                <a:cs typeface="Arial MT"/>
              </a:rPr>
              <a:t> el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mercado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pero </a:t>
            </a:r>
            <a:r>
              <a:rPr sz="1400" spc="-10" dirty="0">
                <a:latin typeface="Arial MT"/>
                <a:cs typeface="Arial MT"/>
              </a:rPr>
              <a:t> requerido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toda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firma</a:t>
            </a:r>
            <a:r>
              <a:rPr sz="1400" spc="-5" dirty="0">
                <a:latin typeface="Arial MT"/>
                <a:cs typeface="Arial MT"/>
              </a:rPr>
              <a:t> que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cuente</a:t>
            </a:r>
            <a:r>
              <a:rPr sz="1400" spc="-5" dirty="0">
                <a:latin typeface="Arial MT"/>
                <a:cs typeface="Arial MT"/>
              </a:rPr>
              <a:t> con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Área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Auditoría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para</a:t>
            </a:r>
            <a:r>
              <a:rPr sz="1400" spc="-5" dirty="0">
                <a:latin typeface="Arial MT"/>
                <a:cs typeface="Arial MT"/>
              </a:rPr>
              <a:t> el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control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</a:t>
            </a:r>
            <a:r>
              <a:rPr sz="1400" spc="-10" dirty="0">
                <a:latin typeface="Arial MT"/>
                <a:cs typeface="Arial MT"/>
              </a:rPr>
              <a:t> sus </a:t>
            </a:r>
            <a:r>
              <a:rPr sz="1400" spc="-5" dirty="0">
                <a:latin typeface="Arial MT"/>
                <a:cs typeface="Arial MT"/>
              </a:rPr>
              <a:t> actividades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desee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automatizar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tareas.</a:t>
            </a:r>
            <a:r>
              <a:rPr sz="1400" spc="-229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Aunque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ambicioso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Funcionalidades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cc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5207635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</a:t>
            </a:r>
            <a:r>
              <a:rPr sz="1400" spc="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tión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confor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id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d  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 marR="520509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 de </a:t>
            </a:r>
            <a:r>
              <a:rPr sz="1400" spc="-5" dirty="0">
                <a:latin typeface="Arial MT"/>
                <a:cs typeface="Arial MT"/>
              </a:rPr>
              <a:t>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ión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</a:t>
            </a:r>
            <a:r>
              <a:rPr sz="1400" spc="5" dirty="0">
                <a:latin typeface="Arial MT"/>
                <a:cs typeface="Arial MT"/>
              </a:rPr>
              <a:t>í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7275029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4B351CC-E922-276E-1B8F-95E50C1584E2}"/>
              </a:ext>
            </a:extLst>
          </p:cNvPr>
          <p:cNvSpPr txBox="1"/>
          <p:nvPr/>
        </p:nvSpPr>
        <p:spPr>
          <a:xfrm>
            <a:off x="268935" y="1590675"/>
            <a:ext cx="7210425" cy="3676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D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1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f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4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w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sz="1400" b="1" u="heavy" spc="-1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ría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IDEA</a:t>
            </a:r>
            <a:r>
              <a:rPr sz="1400" spc="-1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Software</a:t>
            </a:r>
            <a:r>
              <a:rPr sz="1400" spc="-2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Auditoría:</a:t>
            </a:r>
            <a:r>
              <a:rPr sz="1400" spc="-130" dirty="0">
                <a:latin typeface="Arial MT"/>
                <a:cs typeface="Arial MT"/>
              </a:rPr>
              <a:t> </a:t>
            </a:r>
            <a:r>
              <a:rPr sz="1400" spc="-90" dirty="0">
                <a:latin typeface="Arial MT"/>
                <a:cs typeface="Arial MT"/>
              </a:rPr>
              <a:t>Ya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auditor,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profesional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contabilidad,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finanzas,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 del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análisis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datos,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entender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datos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organización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puede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resultar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complicado.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R</a:t>
            </a:r>
            <a:r>
              <a:rPr sz="1400" dirty="0">
                <a:latin typeface="Arial MT"/>
                <a:cs typeface="Arial MT"/>
              </a:rPr>
              <a:t>ecopilar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info</a:t>
            </a:r>
            <a:r>
              <a:rPr sz="1400" spc="-15" dirty="0">
                <a:latin typeface="Arial MT"/>
                <a:cs typeface="Arial MT"/>
              </a:rPr>
              <a:t>r</a:t>
            </a:r>
            <a:r>
              <a:rPr sz="1400" spc="-2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c</a:t>
            </a:r>
            <a:r>
              <a:rPr sz="1400" spc="-15" dirty="0">
                <a:latin typeface="Arial MT"/>
                <a:cs typeface="Arial MT"/>
              </a:rPr>
              <a:t>ió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diferen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es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orígenes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li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spc="20" dirty="0">
                <a:latin typeface="Arial"/>
                <a:cs typeface="Arial"/>
              </a:rPr>
              <a:t>w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Acceso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5085080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</a:t>
            </a:r>
            <a:r>
              <a:rPr sz="1400" spc="-10" dirty="0">
                <a:latin typeface="Arial MT"/>
                <a:cs typeface="Arial MT"/>
              </a:rPr>
              <a:t>f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2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da</a:t>
            </a:r>
            <a:r>
              <a:rPr sz="1400" dirty="0">
                <a:latin typeface="Arial MT"/>
                <a:cs typeface="Arial MT"/>
              </a:rPr>
              <a:t>d  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Panel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comunicaciones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6360618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2"/>
              <a:ext cx="3409236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700" marR="5080" algn="ctr">
                <a:lnSpc>
                  <a:spcPct val="100000"/>
                </a:lnSpc>
                <a:spcBef>
                  <a:spcPts val="95"/>
                </a:spcBef>
              </a:pPr>
              <a:r>
                <a:rPr lang="pt-BR" sz="1400" b="1" spc="-5" dirty="0">
                  <a:solidFill>
                    <a:schemeClr val="bg1"/>
                  </a:solidFill>
                  <a:latin typeface="Calibri"/>
                  <a:cs typeface="Calibri"/>
                </a:rPr>
                <a:t>HERRAMIENTAS AUDITORIA DE SISTEMAS</a:t>
              </a:r>
              <a:endParaRPr lang="pt-BR" sz="1400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A4C0F5A-DDA6-6DA6-0156-6F5ACB471D31}"/>
              </a:ext>
            </a:extLst>
          </p:cNvPr>
          <p:cNvSpPr txBox="1"/>
          <p:nvPr/>
        </p:nvSpPr>
        <p:spPr>
          <a:xfrm>
            <a:off x="171704" y="1469978"/>
            <a:ext cx="7673975" cy="3234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ISO</a:t>
            </a:r>
            <a:r>
              <a:rPr sz="1400" b="1" u="heavy" spc="-23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oo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l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r>
              <a:rPr sz="1400" b="1" u="heavy" spc="-15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rías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40" dirty="0">
                <a:latin typeface="Arial MT"/>
                <a:cs typeface="Arial MT"/>
              </a:rPr>
              <a:t>ISOTools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Auditorías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ayuda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realización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seguimiento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auditorías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organizaciones.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-1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través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Plataforma</a:t>
            </a:r>
            <a:r>
              <a:rPr sz="1400" spc="-13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Tecnológica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45" dirty="0">
                <a:latin typeface="Arial MT"/>
                <a:cs typeface="Arial MT"/>
              </a:rPr>
              <a:t>ISOTools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auditorías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internas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externas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Funcionalidades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cc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5546090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notificaciones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tión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confor</a:t>
            </a:r>
            <a:r>
              <a:rPr sz="1400" spc="-5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ad  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comunicaciones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25460837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8C3BD0F-9018-AD84-39EF-6BFA12F73BCB}"/>
              </a:ext>
            </a:extLst>
          </p:cNvPr>
          <p:cNvSpPr txBox="1"/>
          <p:nvPr/>
        </p:nvSpPr>
        <p:spPr>
          <a:xfrm>
            <a:off x="305206" y="1520893"/>
            <a:ext cx="7138034" cy="3669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MKInsight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Merecedor de la confianza de </a:t>
            </a:r>
            <a:r>
              <a:rPr sz="1400" spc="-5" dirty="0">
                <a:latin typeface="Arial MT"/>
                <a:cs typeface="Arial MT"/>
              </a:rPr>
              <a:t>empresas, </a:t>
            </a:r>
            <a:r>
              <a:rPr sz="1400" dirty="0">
                <a:latin typeface="Arial MT"/>
                <a:cs typeface="Arial MT"/>
              </a:rPr>
              <a:t>gobiernos e </a:t>
            </a:r>
            <a:r>
              <a:rPr sz="1400" spc="-5" dirty="0">
                <a:latin typeface="Arial MT"/>
                <a:cs typeface="Arial MT"/>
              </a:rPr>
              <a:t>individuos </a:t>
            </a:r>
            <a:r>
              <a:rPr sz="1400" dirty="0">
                <a:latin typeface="Arial MT"/>
                <a:cs typeface="Arial MT"/>
              </a:rPr>
              <a:t>de todo el mundo,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MKinsight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sistema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1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Auditoría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completo,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extremadamente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configurable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fácil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u</a:t>
            </a:r>
            <a:r>
              <a:rPr sz="1400" spc="-10" dirty="0">
                <a:latin typeface="Arial MT"/>
                <a:cs typeface="Arial MT"/>
              </a:rPr>
              <a:t>s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spc="-100" dirty="0">
                <a:latin typeface="Arial MT"/>
                <a:cs typeface="Arial MT"/>
              </a:rPr>
              <a:t>r</a:t>
            </a:r>
            <a:r>
              <a:rPr sz="1400" dirty="0">
                <a:latin typeface="Arial MT"/>
                <a:cs typeface="Arial MT"/>
              </a:rPr>
              <a:t>.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esde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</a:t>
            </a:r>
            <a:r>
              <a:rPr sz="1400" spc="-10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itor</a:t>
            </a:r>
            <a:r>
              <a:rPr sz="1400" spc="-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ind</a:t>
            </a:r>
            <a:r>
              <a:rPr sz="1400" spc="-5" dirty="0">
                <a:latin typeface="Arial MT"/>
                <a:cs typeface="Arial MT"/>
              </a:rPr>
              <a:t>i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idu</a:t>
            </a:r>
            <a:r>
              <a:rPr sz="1400" spc="-2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le</a:t>
            </a:r>
            <a:r>
              <a:rPr sz="1400" dirty="0">
                <a:latin typeface="Arial MT"/>
                <a:cs typeface="Arial MT"/>
              </a:rPr>
              <a:t>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ins</a:t>
            </a:r>
            <a:r>
              <a:rPr sz="1400" spc="5" dirty="0">
                <a:latin typeface="Arial MT"/>
                <a:cs typeface="Arial MT"/>
              </a:rPr>
              <a:t>t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spc="-15" dirty="0">
                <a:latin typeface="Arial MT"/>
                <a:cs typeface="Arial MT"/>
              </a:rPr>
              <a:t>u</a:t>
            </a:r>
            <a:r>
              <a:rPr sz="1400" spc="-10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one</a:t>
            </a:r>
            <a:r>
              <a:rPr sz="1400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li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spc="20" dirty="0">
                <a:latin typeface="Arial"/>
                <a:cs typeface="Arial"/>
              </a:rPr>
              <a:t>w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Acceso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5012690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conformidad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 marR="50107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 de </a:t>
            </a:r>
            <a:r>
              <a:rPr sz="1400" spc="-10" dirty="0">
                <a:latin typeface="Arial MT"/>
                <a:cs typeface="Arial MT"/>
              </a:rPr>
              <a:t>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Planificación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</a:t>
            </a:r>
            <a:r>
              <a:rPr sz="1400" spc="5" dirty="0">
                <a:latin typeface="Arial MT"/>
                <a:cs typeface="Arial MT"/>
              </a:rPr>
              <a:t>í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8023667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2A5A92B-F706-CDEC-88CC-2F00EB982EBC}"/>
              </a:ext>
            </a:extLst>
          </p:cNvPr>
          <p:cNvSpPr txBox="1"/>
          <p:nvPr/>
        </p:nvSpPr>
        <p:spPr>
          <a:xfrm>
            <a:off x="630312" y="1304044"/>
            <a:ext cx="6985634" cy="3677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ftEx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p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ert</a:t>
            </a:r>
            <a:r>
              <a:rPr sz="1400" b="1" u="heavy" spc="-17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9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ría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Arial"/>
              <a:cs typeface="Arial"/>
            </a:endParaRPr>
          </a:p>
          <a:p>
            <a:pPr marL="12700" marR="5080" indent="120014" algn="just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El </a:t>
            </a:r>
            <a:r>
              <a:rPr sz="1400" spc="-10" dirty="0">
                <a:latin typeface="Arial MT"/>
                <a:cs typeface="Arial MT"/>
              </a:rPr>
              <a:t>SoftExpert Auditoría es un software planificado para ayudar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10" dirty="0">
                <a:latin typeface="Arial MT"/>
                <a:cs typeface="Arial MT"/>
              </a:rPr>
              <a:t>las organizaciones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administrar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amplia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gama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actividades,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datos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procesos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relacionados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las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auditorías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ambiente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único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amplio.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li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spc="25" dirty="0">
                <a:latin typeface="Arial"/>
                <a:cs typeface="Arial"/>
              </a:rPr>
              <a:t>w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Acceso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4859655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conformidad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Pane</a:t>
            </a:r>
            <a:r>
              <a:rPr sz="1400" dirty="0">
                <a:latin typeface="Arial MT"/>
                <a:cs typeface="Arial MT"/>
              </a:rPr>
              <a:t>l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unicaci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0495835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1A11E36-1D38-D817-4A04-D9EC2F6D76EF}"/>
              </a:ext>
            </a:extLst>
          </p:cNvPr>
          <p:cNvSpPr txBox="1"/>
          <p:nvPr/>
        </p:nvSpPr>
        <p:spPr>
          <a:xfrm>
            <a:off x="164084" y="1592961"/>
            <a:ext cx="7924800" cy="3669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u="heavy" spc="-2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Q</a:t>
            </a:r>
            <a:r>
              <a:rPr sz="1400" b="1" u="heavy" spc="-3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</a:t>
            </a:r>
            <a:r>
              <a:rPr sz="1400" b="1" u="heavy" spc="-2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l</a:t>
            </a:r>
            <a:r>
              <a:rPr sz="1400" b="1" u="heavy" spc="-7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y</a:t>
            </a:r>
            <a:r>
              <a:rPr sz="1400" b="1" u="heavy" spc="-13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2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ea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m</a:t>
            </a:r>
            <a:r>
              <a:rPr sz="1400" b="1" u="heavy" spc="-10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ri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spc="-40" dirty="0">
                <a:latin typeface="Arial MT"/>
                <a:cs typeface="Arial MT"/>
              </a:rPr>
              <a:t>QualyTeam </a:t>
            </a:r>
            <a:r>
              <a:rPr sz="1400" spc="-15" dirty="0">
                <a:latin typeface="Arial MT"/>
                <a:cs typeface="Arial MT"/>
              </a:rPr>
              <a:t>Software </a:t>
            </a:r>
            <a:r>
              <a:rPr sz="1400" spc="-10" dirty="0">
                <a:latin typeface="Arial MT"/>
                <a:cs typeface="Arial MT"/>
              </a:rPr>
              <a:t>Auditoria: </a:t>
            </a:r>
            <a:r>
              <a:rPr sz="1400" spc="-5" dirty="0">
                <a:latin typeface="Arial MT"/>
                <a:cs typeface="Arial MT"/>
              </a:rPr>
              <a:t>Al </a:t>
            </a:r>
            <a:r>
              <a:rPr sz="1400" spc="-10" dirty="0">
                <a:latin typeface="Arial MT"/>
                <a:cs typeface="Arial MT"/>
              </a:rPr>
              <a:t>firmar el alcance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la </a:t>
            </a:r>
            <a:r>
              <a:rPr sz="1400" spc="-10" dirty="0">
                <a:latin typeface="Arial MT"/>
                <a:cs typeface="Arial MT"/>
              </a:rPr>
              <a:t>auditoría, la frecuencia, criterios </a:t>
            </a:r>
            <a:r>
              <a:rPr sz="1400" dirty="0">
                <a:latin typeface="Arial MT"/>
                <a:cs typeface="Arial MT"/>
              </a:rPr>
              <a:t>y </a:t>
            </a:r>
            <a:r>
              <a:rPr sz="1400" spc="-15" dirty="0">
                <a:latin typeface="Arial MT"/>
                <a:cs typeface="Arial MT"/>
              </a:rPr>
              <a:t>métodos </a:t>
            </a:r>
            <a:r>
              <a:rPr sz="1400" spc="-10" dirty="0">
                <a:latin typeface="Arial MT"/>
                <a:cs typeface="Arial MT"/>
              </a:rPr>
              <a:t> utilizados, </a:t>
            </a:r>
            <a:r>
              <a:rPr sz="1400" spc="-5" dirty="0">
                <a:latin typeface="Arial MT"/>
                <a:cs typeface="Arial MT"/>
              </a:rPr>
              <a:t>el </a:t>
            </a:r>
            <a:r>
              <a:rPr sz="1400" spc="-10" dirty="0">
                <a:latin typeface="Arial MT"/>
                <a:cs typeface="Arial MT"/>
              </a:rPr>
              <a:t>administrador define </a:t>
            </a:r>
            <a:r>
              <a:rPr sz="1400" spc="-15" dirty="0">
                <a:latin typeface="Arial MT"/>
                <a:cs typeface="Arial MT"/>
              </a:rPr>
              <a:t>cómo </a:t>
            </a:r>
            <a:r>
              <a:rPr sz="1400" dirty="0">
                <a:latin typeface="Arial MT"/>
                <a:cs typeface="Arial MT"/>
              </a:rPr>
              <a:t>se </a:t>
            </a:r>
            <a:r>
              <a:rPr sz="1400" spc="-10" dirty="0">
                <a:latin typeface="Arial MT"/>
                <a:cs typeface="Arial MT"/>
              </a:rPr>
              <a:t>llevará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10" dirty="0">
                <a:latin typeface="Arial MT"/>
                <a:cs typeface="Arial MT"/>
              </a:rPr>
              <a:t>cabo </a:t>
            </a:r>
            <a:r>
              <a:rPr sz="1400" spc="-5" dirty="0">
                <a:latin typeface="Arial MT"/>
                <a:cs typeface="Arial MT"/>
              </a:rPr>
              <a:t>el </a:t>
            </a:r>
            <a:r>
              <a:rPr sz="1400" spc="-10" dirty="0">
                <a:latin typeface="Arial MT"/>
                <a:cs typeface="Arial MT"/>
              </a:rPr>
              <a:t>proceso. En esta etapa el </a:t>
            </a:r>
            <a:r>
              <a:rPr sz="1400" spc="-20" dirty="0">
                <a:latin typeface="Arial MT"/>
                <a:cs typeface="Arial MT"/>
              </a:rPr>
              <a:t>AUDITOR 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también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ayuda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Funcionalidades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cc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5798820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conformidad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comunicaciones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Planifi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ión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</a:t>
            </a:r>
            <a:r>
              <a:rPr sz="1400" spc="-10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itorías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2489636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DDD8F57-C047-BBD3-1879-9CF65828A31F}"/>
              </a:ext>
            </a:extLst>
          </p:cNvPr>
          <p:cNvSpPr txBox="1"/>
          <p:nvPr/>
        </p:nvSpPr>
        <p:spPr>
          <a:xfrm>
            <a:off x="92151" y="1547240"/>
            <a:ext cx="7504430" cy="3234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AuditX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AuditX</a:t>
            </a:r>
            <a:r>
              <a:rPr sz="1400" spc="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es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una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aplicación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diseñada</a:t>
            </a:r>
            <a:r>
              <a:rPr sz="1400" spc="-10" dirty="0">
                <a:latin typeface="Arial MT"/>
                <a:cs typeface="Arial MT"/>
              </a:rPr>
              <a:t> para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apoyar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la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documentación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</a:t>
            </a:r>
            <a:r>
              <a:rPr sz="1400" spc="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auditorías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financieras,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 por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tanto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facilita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cumplir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Normas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Internacionales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2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Auditoría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(NIA).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li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spc="20" dirty="0">
                <a:latin typeface="Arial"/>
                <a:cs typeface="Arial"/>
              </a:rPr>
              <a:t>w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Acceso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5378450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de </a:t>
            </a:r>
            <a:r>
              <a:rPr sz="1400" dirty="0">
                <a:latin typeface="Arial MT"/>
                <a:cs typeface="Arial MT"/>
              </a:rPr>
              <a:t>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conformidad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 marR="537654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Panel </a:t>
            </a:r>
            <a:r>
              <a:rPr sz="1400" dirty="0">
                <a:latin typeface="Arial MT"/>
                <a:cs typeface="Arial MT"/>
              </a:rPr>
              <a:t>de </a:t>
            </a:r>
            <a:r>
              <a:rPr sz="1400" spc="-10" dirty="0">
                <a:latin typeface="Arial MT"/>
                <a:cs typeface="Arial MT"/>
              </a:rPr>
              <a:t>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Planificación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</a:t>
            </a:r>
            <a:r>
              <a:rPr sz="1400" spc="5" dirty="0">
                <a:latin typeface="Arial MT"/>
                <a:cs typeface="Arial MT"/>
              </a:rPr>
              <a:t>í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5712536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8E7D600-DBB3-DFB0-FB4D-26B2606CBC39}"/>
              </a:ext>
            </a:extLst>
          </p:cNvPr>
          <p:cNvSpPr txBox="1"/>
          <p:nvPr/>
        </p:nvSpPr>
        <p:spPr>
          <a:xfrm>
            <a:off x="265506" y="1692273"/>
            <a:ext cx="7212330" cy="3448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spc="-6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DATEV</a:t>
            </a:r>
            <a:r>
              <a:rPr sz="1400" b="1" u="heavy" spc="3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Control</a:t>
            </a:r>
            <a:r>
              <a:rPr sz="1400" b="1" u="heavy" spc="-6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de</a:t>
            </a:r>
            <a:r>
              <a:rPr sz="1400" b="1" u="heavy" spc="-3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Calidad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Los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auditores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necesitan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controles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calidad,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través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estructura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organización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establecimiento </a:t>
            </a:r>
            <a:r>
              <a:rPr sz="1400" dirty="0">
                <a:latin typeface="Arial MT"/>
                <a:cs typeface="Arial MT"/>
              </a:rPr>
              <a:t>de políticas y </a:t>
            </a:r>
            <a:r>
              <a:rPr sz="1400" spc="-5" dirty="0">
                <a:latin typeface="Arial MT"/>
                <a:cs typeface="Arial MT"/>
              </a:rPr>
              <a:t>procedimientos </a:t>
            </a:r>
            <a:r>
              <a:rPr sz="1400" dirty="0">
                <a:latin typeface="Arial MT"/>
                <a:cs typeface="Arial MT"/>
              </a:rPr>
              <a:t>para garantizar que los </a:t>
            </a:r>
            <a:r>
              <a:rPr sz="1400" spc="-5" dirty="0">
                <a:latin typeface="Arial MT"/>
                <a:cs typeface="Arial MT"/>
              </a:rPr>
              <a:t>servicios </a:t>
            </a:r>
            <a:r>
              <a:rPr sz="1400" dirty="0">
                <a:latin typeface="Arial MT"/>
                <a:cs typeface="Arial MT"/>
              </a:rPr>
              <a:t>que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proporcionan a sus clientes se realizan de acuerdo con los requerimientos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b="1" spc="-10" dirty="0">
                <a:latin typeface="Arial"/>
                <a:cs typeface="Arial"/>
              </a:rPr>
              <a:t>Funcionalidades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Acceso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5082540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conformidad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 marR="507809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Panel de 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Planificación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</a:t>
            </a:r>
            <a:r>
              <a:rPr sz="1400" spc="5" dirty="0">
                <a:latin typeface="Arial MT"/>
                <a:cs typeface="Arial MT"/>
              </a:rPr>
              <a:t>í</a:t>
            </a:r>
            <a:r>
              <a:rPr sz="1400" dirty="0">
                <a:latin typeface="Arial MT"/>
                <a:cs typeface="Arial MT"/>
              </a:rPr>
              <a:t>as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1880025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27CA91F-6EC0-BCC3-9E3C-E78530BC0188}"/>
              </a:ext>
            </a:extLst>
          </p:cNvPr>
          <p:cNvSpPr txBox="1"/>
          <p:nvPr/>
        </p:nvSpPr>
        <p:spPr>
          <a:xfrm>
            <a:off x="214985" y="1755139"/>
            <a:ext cx="8013065" cy="3669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u="heavy" spc="-4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D</a:t>
            </a:r>
            <a:r>
              <a:rPr sz="1400" b="1" u="heavy" spc="-18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4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3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V</a:t>
            </a:r>
            <a:r>
              <a:rPr sz="1400" b="1" u="heavy" spc="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D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ata</a:t>
            </a:r>
            <a:r>
              <a:rPr sz="1400" b="1" u="heavy" spc="-16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n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l</a:t>
            </a:r>
            <a:r>
              <a:rPr sz="1400" b="1" u="heavy" spc="-5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y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La colaboración </a:t>
            </a:r>
            <a:r>
              <a:rPr sz="1400" spc="-35" dirty="0">
                <a:latin typeface="Arial MT"/>
                <a:cs typeface="Arial MT"/>
              </a:rPr>
              <a:t>SINFOPAC </a:t>
            </a:r>
            <a:r>
              <a:rPr sz="1400" spc="-10" dirty="0">
                <a:latin typeface="Arial MT"/>
                <a:cs typeface="Arial MT"/>
              </a:rPr>
              <a:t>INTERNACIONAL </a:t>
            </a:r>
            <a:r>
              <a:rPr sz="1400" dirty="0">
                <a:latin typeface="Arial MT"/>
                <a:cs typeface="Arial MT"/>
              </a:rPr>
              <a:t>y </a:t>
            </a:r>
            <a:r>
              <a:rPr sz="1400" spc="-45" dirty="0">
                <a:latin typeface="Arial MT"/>
                <a:cs typeface="Arial MT"/>
              </a:rPr>
              <a:t>DATEV </a:t>
            </a:r>
            <a:r>
              <a:rPr sz="1400" spc="-10" dirty="0">
                <a:latin typeface="Arial MT"/>
                <a:cs typeface="Arial MT"/>
              </a:rPr>
              <a:t>brinda prestaciones </a:t>
            </a:r>
            <a:r>
              <a:rPr sz="1400" spc="-15" dirty="0">
                <a:latin typeface="Arial MT"/>
                <a:cs typeface="Arial MT"/>
              </a:rPr>
              <a:t>de </a:t>
            </a:r>
            <a:r>
              <a:rPr sz="1400" spc="-10" dirty="0">
                <a:latin typeface="Arial MT"/>
                <a:cs typeface="Arial MT"/>
              </a:rPr>
              <a:t>análisis de datos </a:t>
            </a:r>
            <a:r>
              <a:rPr sz="1400" spc="-15" dirty="0">
                <a:latin typeface="Arial MT"/>
                <a:cs typeface="Arial MT"/>
              </a:rPr>
              <a:t>en </a:t>
            </a:r>
            <a:r>
              <a:rPr sz="1400" spc="-10" dirty="0">
                <a:latin typeface="Arial MT"/>
                <a:cs typeface="Arial MT"/>
              </a:rPr>
              <a:t> una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variedad</a:t>
            </a:r>
            <a:r>
              <a:rPr sz="1400" spc="-10" dirty="0">
                <a:latin typeface="Arial MT"/>
                <a:cs typeface="Arial MT"/>
              </a:rPr>
              <a:t> 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procesos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auditoría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pre-programados,</a:t>
            </a:r>
            <a:r>
              <a:rPr sz="1400" spc="-10" dirty="0">
                <a:latin typeface="Arial MT"/>
                <a:cs typeface="Arial MT"/>
              </a:rPr>
              <a:t> 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diversas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áreas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36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prácticamente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cualquier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fuente,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cualquier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sistema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Funcionalidades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cc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5887085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</a:t>
            </a:r>
            <a:r>
              <a:rPr sz="1400" spc="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</a:t>
            </a:r>
            <a:r>
              <a:rPr sz="1400" spc="-10" dirty="0">
                <a:latin typeface="Arial MT"/>
                <a:cs typeface="Arial MT"/>
              </a:rPr>
              <a:t>f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2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da</a:t>
            </a:r>
            <a:r>
              <a:rPr sz="1400" dirty="0">
                <a:latin typeface="Arial MT"/>
                <a:cs typeface="Arial MT"/>
              </a:rPr>
              <a:t>d  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comunicaciones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Planifi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ión</a:t>
            </a:r>
            <a:r>
              <a:rPr sz="1400" spc="-1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</a:t>
            </a:r>
            <a:r>
              <a:rPr sz="1400" spc="-10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itorías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3504016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22DEC48-D7FE-E438-FF92-41DC7B38EE41}"/>
              </a:ext>
            </a:extLst>
          </p:cNvPr>
          <p:cNvSpPr txBox="1"/>
          <p:nvPr/>
        </p:nvSpPr>
        <p:spPr>
          <a:xfrm>
            <a:off x="160923" y="1312300"/>
            <a:ext cx="8517890" cy="3669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u="heavy" spc="-6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DATEV</a:t>
            </a:r>
            <a:r>
              <a:rPr sz="1400" b="1" u="heavy" spc="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Papeles</a:t>
            </a:r>
            <a:r>
              <a:rPr sz="1400" b="1" u="heavy" spc="-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de</a:t>
            </a:r>
            <a:r>
              <a:rPr sz="1400" b="1" u="heavy" spc="-6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trabajo</a:t>
            </a:r>
            <a:r>
              <a:rPr sz="1400" b="1" u="heavy" spc="-7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NIA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 MT"/>
                <a:cs typeface="Arial MT"/>
              </a:rPr>
              <a:t>Las soluciones </a:t>
            </a:r>
            <a:r>
              <a:rPr sz="1400" spc="-45" dirty="0">
                <a:latin typeface="Arial MT"/>
                <a:cs typeface="Arial MT"/>
              </a:rPr>
              <a:t>DATEV </a:t>
            </a:r>
            <a:r>
              <a:rPr sz="1400" spc="-10" dirty="0">
                <a:latin typeface="Arial MT"/>
                <a:cs typeface="Arial MT"/>
              </a:rPr>
              <a:t>ofrecen una potente plataforma de trabajo con varias funcionalidades </a:t>
            </a:r>
            <a:r>
              <a:rPr sz="1400" dirty="0">
                <a:latin typeface="Arial MT"/>
                <a:cs typeface="Arial MT"/>
              </a:rPr>
              <a:t>y </a:t>
            </a:r>
            <a:r>
              <a:rPr sz="1400" spc="-10" dirty="0">
                <a:latin typeface="Arial MT"/>
                <a:cs typeface="Arial MT"/>
              </a:rPr>
              <a:t>recursos 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afines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10" dirty="0">
                <a:latin typeface="Arial MT"/>
                <a:cs typeface="Arial MT"/>
              </a:rPr>
              <a:t>la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auditoria </a:t>
            </a:r>
            <a:r>
              <a:rPr sz="1400" spc="-5" dirty="0">
                <a:latin typeface="Arial MT"/>
                <a:cs typeface="Arial MT"/>
              </a:rPr>
              <a:t>con </a:t>
            </a:r>
            <a:r>
              <a:rPr sz="1400" spc="-10" dirty="0">
                <a:latin typeface="Arial MT"/>
                <a:cs typeface="Arial MT"/>
              </a:rPr>
              <a:t>independencia </a:t>
            </a:r>
            <a:r>
              <a:rPr sz="1400" spc="-5" dirty="0">
                <a:latin typeface="Arial MT"/>
                <a:cs typeface="Arial MT"/>
              </a:rPr>
              <a:t>del </a:t>
            </a:r>
            <a:r>
              <a:rPr sz="1400" spc="-10" dirty="0">
                <a:latin typeface="Arial MT"/>
                <a:cs typeface="Arial MT"/>
              </a:rPr>
              <a:t>modelo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papeles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 trabajo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que</a:t>
            </a:r>
            <a:r>
              <a:rPr sz="1400" spc="3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el </a:t>
            </a:r>
            <a:r>
              <a:rPr sz="1400" spc="-10" dirty="0">
                <a:latin typeface="Arial MT"/>
                <a:cs typeface="Arial MT"/>
              </a:rPr>
              <a:t>usuario </a:t>
            </a:r>
            <a:r>
              <a:rPr sz="1400" spc="-5" dirty="0">
                <a:latin typeface="Arial MT"/>
                <a:cs typeface="Arial MT"/>
              </a:rPr>
              <a:t>elija</a:t>
            </a:r>
            <a:r>
              <a:rPr sz="1400" spc="3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</a:t>
            </a:r>
            <a:r>
              <a:rPr sz="1400" spc="37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un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encargo: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papeles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propios,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adaptaciones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firma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Arial"/>
                <a:cs typeface="Arial"/>
              </a:rPr>
              <a:t>Fun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i</a:t>
            </a:r>
            <a:r>
              <a:rPr sz="1400" b="1" spc="-5" dirty="0">
                <a:latin typeface="Arial"/>
                <a:cs typeface="Arial"/>
              </a:rPr>
              <a:t>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li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spc="25" dirty="0">
                <a:latin typeface="Arial"/>
                <a:cs typeface="Arial"/>
              </a:rPr>
              <a:t>w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cc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6392545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Evaluación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</a:t>
            </a:r>
            <a:r>
              <a:rPr sz="1400" spc="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tión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</a:t>
            </a:r>
            <a:r>
              <a:rPr sz="1400" spc="-10" dirty="0">
                <a:latin typeface="Arial MT"/>
                <a:cs typeface="Arial MT"/>
              </a:rPr>
              <a:t>f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2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da</a:t>
            </a:r>
            <a:r>
              <a:rPr sz="1400" dirty="0">
                <a:latin typeface="Arial MT"/>
                <a:cs typeface="Arial MT"/>
              </a:rPr>
              <a:t>d  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 marR="639000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Panel de </a:t>
            </a:r>
            <a:r>
              <a:rPr sz="1400" spc="-10" dirty="0">
                <a:latin typeface="Arial MT"/>
                <a:cs typeface="Arial MT"/>
              </a:rPr>
              <a:t>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ión</a:t>
            </a:r>
            <a:r>
              <a:rPr sz="1400" spc="-1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</a:t>
            </a:r>
            <a:r>
              <a:rPr sz="1400" spc="5" dirty="0">
                <a:latin typeface="Arial MT"/>
                <a:cs typeface="Arial MT"/>
              </a:rPr>
              <a:t>í</a:t>
            </a:r>
            <a:r>
              <a:rPr sz="1400" spc="-1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80513201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2F831CD-951D-AEA9-F49C-67A5F6E1EB61}"/>
              </a:ext>
            </a:extLst>
          </p:cNvPr>
          <p:cNvSpPr txBox="1"/>
          <p:nvPr/>
        </p:nvSpPr>
        <p:spPr>
          <a:xfrm>
            <a:off x="141452" y="1594395"/>
            <a:ext cx="7100570" cy="3234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heavy" spc="-4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D</a:t>
            </a:r>
            <a:r>
              <a:rPr sz="1400" b="1" u="heavy" spc="-19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4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sz="1400" b="1" u="heavy" spc="-4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V</a:t>
            </a:r>
            <a:r>
              <a:rPr sz="1400" b="1" u="heavy" spc="-6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spc="-5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sz="1400" b="1" u="heavy" spc="-2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ud</a:t>
            </a:r>
            <a:r>
              <a:rPr sz="1400" b="1" u="heavy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i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Auditoría</a:t>
            </a:r>
            <a:r>
              <a:rPr sz="1400" spc="2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moderna,</a:t>
            </a:r>
            <a:r>
              <a:rPr sz="1400" spc="2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</a:t>
            </a:r>
            <a:r>
              <a:rPr sz="1400" spc="2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30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riesgos,</a:t>
            </a:r>
            <a:r>
              <a:rPr sz="1400" spc="2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revisión</a:t>
            </a:r>
            <a:r>
              <a:rPr sz="1400" spc="2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analítica,</a:t>
            </a:r>
            <a:r>
              <a:rPr sz="1400" spc="2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control</a:t>
            </a:r>
            <a:r>
              <a:rPr sz="1400" spc="29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3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materialidad</a:t>
            </a:r>
            <a:r>
              <a:rPr sz="1400" spc="2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más,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todo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ello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escalable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aplicado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NIA,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40" dirty="0">
                <a:latin typeface="Arial MT"/>
                <a:cs typeface="Arial MT"/>
              </a:rPr>
              <a:t>NIC/NIIF, </a:t>
            </a:r>
            <a:r>
              <a:rPr sz="1400" dirty="0">
                <a:latin typeface="Arial MT"/>
                <a:cs typeface="Arial MT"/>
              </a:rPr>
              <a:t>ISCQ-1</a:t>
            </a: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li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spc="20" dirty="0">
                <a:latin typeface="Arial"/>
                <a:cs typeface="Arial"/>
              </a:rPr>
              <a:t>w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re</a:t>
            </a:r>
            <a:endParaRPr sz="1400" dirty="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cc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</a:p>
          <a:p>
            <a:pPr marL="60960" marR="4973320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</a:t>
            </a:r>
            <a:r>
              <a:rPr sz="1400" spc="10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tión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confor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</a:t>
            </a:r>
            <a:r>
              <a:rPr sz="1400" spc="-1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ad  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</a:p>
          <a:p>
            <a:pPr marL="60960" marR="49707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Panel de </a:t>
            </a:r>
            <a:r>
              <a:rPr sz="1400" spc="-5" dirty="0">
                <a:latin typeface="Arial MT"/>
                <a:cs typeface="Arial MT"/>
              </a:rPr>
              <a:t>comunicaciones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Planifi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ión</a:t>
            </a:r>
            <a:r>
              <a:rPr sz="1400" spc="-1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</a:t>
            </a:r>
            <a:r>
              <a:rPr sz="1400" spc="5" dirty="0">
                <a:latin typeface="Arial MT"/>
                <a:cs typeface="Arial MT"/>
              </a:rPr>
              <a:t>í</a:t>
            </a:r>
            <a:r>
              <a:rPr sz="1400" dirty="0">
                <a:latin typeface="Arial MT"/>
                <a:cs typeface="Arial MT"/>
              </a:rPr>
              <a:t>as</a:t>
            </a:r>
          </a:p>
        </p:txBody>
      </p:sp>
    </p:spTree>
    <p:extLst>
      <p:ext uri="{BB962C8B-B14F-4D97-AF65-F5344CB8AC3E}">
        <p14:creationId xmlns:p14="http://schemas.microsoft.com/office/powerpoint/2010/main" val="60258823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E1D0E16-1F82-7D75-72D8-4A79999F4D80}"/>
              </a:ext>
            </a:extLst>
          </p:cNvPr>
          <p:cNvSpPr txBox="1"/>
          <p:nvPr/>
        </p:nvSpPr>
        <p:spPr>
          <a:xfrm>
            <a:off x="240741" y="1401058"/>
            <a:ext cx="7273290" cy="3576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u="heavy" spc="-6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DATEV</a:t>
            </a:r>
            <a:r>
              <a:rPr sz="1400" b="1" u="heavy" spc="-1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u="heavy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Muestreo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spc="-45" dirty="0">
                <a:latin typeface="Arial MT"/>
                <a:cs typeface="Arial MT"/>
              </a:rPr>
              <a:t>DATEV</a:t>
            </a:r>
            <a:r>
              <a:rPr sz="1400" spc="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Muestreo</a:t>
            </a:r>
            <a:r>
              <a:rPr sz="1400" spc="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ofrece</a:t>
            </a:r>
            <a:r>
              <a:rPr sz="1400" spc="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técnicas</a:t>
            </a:r>
            <a:r>
              <a:rPr sz="1400" spc="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metodología</a:t>
            </a:r>
            <a:r>
              <a:rPr sz="1400" spc="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para</a:t>
            </a:r>
            <a:r>
              <a:rPr sz="1400" spc="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</a:t>
            </a:r>
            <a:r>
              <a:rPr sz="1400" spc="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aplicación</a:t>
            </a:r>
            <a:r>
              <a:rPr sz="1400" spc="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</a:t>
            </a:r>
            <a:r>
              <a:rPr sz="1400" spc="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test</a:t>
            </a:r>
            <a:r>
              <a:rPr sz="1400" spc="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cumplimiento </a:t>
            </a:r>
            <a:r>
              <a:rPr sz="1400" spc="-3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 </a:t>
            </a:r>
            <a:r>
              <a:rPr sz="1400" spc="-10" dirty="0">
                <a:latin typeface="Arial MT"/>
                <a:cs typeface="Arial MT"/>
              </a:rPr>
              <a:t>pruebas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spc="-10" dirty="0">
                <a:latin typeface="Arial MT"/>
                <a:cs typeface="Arial MT"/>
              </a:rPr>
              <a:t>controles, así como en pruebas de naturaleza sustantiva sobre </a:t>
            </a:r>
            <a:r>
              <a:rPr sz="1400" spc="-5" dirty="0">
                <a:latin typeface="Arial MT"/>
                <a:cs typeface="Arial MT"/>
              </a:rPr>
              <a:t>poblaciones </a:t>
            </a:r>
            <a:r>
              <a:rPr sz="1400" dirty="0">
                <a:latin typeface="Arial MT"/>
                <a:cs typeface="Arial MT"/>
              </a:rPr>
              <a:t> generadas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desde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45" dirty="0">
                <a:latin typeface="Arial MT"/>
                <a:cs typeface="Arial MT"/>
              </a:rPr>
              <a:t>DATEV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Diario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45" dirty="0">
                <a:latin typeface="Arial MT"/>
                <a:cs typeface="Arial MT"/>
              </a:rPr>
              <a:t>DATEV</a:t>
            </a:r>
            <a:r>
              <a:rPr sz="1400" spc="-1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así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como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externas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importables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</a:t>
            </a:r>
            <a:r>
              <a:rPr sz="1400" b="1" dirty="0">
                <a:latin typeface="Arial"/>
                <a:cs typeface="Arial"/>
              </a:rPr>
              <a:t>c</a:t>
            </a:r>
            <a:r>
              <a:rPr sz="1400" b="1" spc="-10" dirty="0">
                <a:latin typeface="Arial"/>
                <a:cs typeface="Arial"/>
              </a:rPr>
              <a:t>io</a:t>
            </a:r>
            <a:r>
              <a:rPr sz="1400" b="1" spc="-20" dirty="0">
                <a:latin typeface="Arial"/>
                <a:cs typeface="Arial"/>
              </a:rPr>
              <a:t>n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li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-15" dirty="0">
                <a:latin typeface="Arial"/>
                <a:cs typeface="Arial"/>
              </a:rPr>
              <a:t>t</a:t>
            </a:r>
            <a:r>
              <a:rPr sz="1400" b="1" spc="20" dirty="0">
                <a:latin typeface="Arial"/>
                <a:cs typeface="Arial"/>
              </a:rPr>
              <a:t>w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Acceso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ó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il</a:t>
            </a:r>
            <a:endParaRPr sz="1400">
              <a:latin typeface="Arial MT"/>
              <a:cs typeface="Arial MT"/>
            </a:endParaRPr>
          </a:p>
          <a:p>
            <a:pPr marL="60960" marR="5146675" indent="-95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Alertas y </a:t>
            </a:r>
            <a:r>
              <a:rPr sz="1400" spc="-5" dirty="0">
                <a:latin typeface="Arial MT"/>
                <a:cs typeface="Arial MT"/>
              </a:rPr>
              <a:t>notificaciones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Evaluación </a:t>
            </a:r>
            <a:r>
              <a:rPr sz="1400" dirty="0">
                <a:latin typeface="Arial MT"/>
                <a:cs typeface="Arial MT"/>
              </a:rPr>
              <a:t>de 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auditorías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conformidad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de problemas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 </a:t>
            </a:r>
            <a:r>
              <a:rPr sz="1400" spc="-5" dirty="0">
                <a:latin typeface="Arial MT"/>
                <a:cs typeface="Arial MT"/>
              </a:rPr>
              <a:t>de </a:t>
            </a:r>
            <a:r>
              <a:rPr sz="1400" dirty="0">
                <a:latin typeface="Arial MT"/>
                <a:cs typeface="Arial MT"/>
              </a:rPr>
              <a:t>riesgos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Gestión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tareas</a:t>
            </a:r>
            <a:endParaRPr sz="1400">
              <a:latin typeface="Arial MT"/>
              <a:cs typeface="Arial MT"/>
            </a:endParaRPr>
          </a:p>
          <a:p>
            <a:pPr marL="60960">
              <a:lnSpc>
                <a:spcPts val="1675"/>
              </a:lnSpc>
            </a:pPr>
            <a:r>
              <a:rPr sz="1400" spc="-5" dirty="0">
                <a:latin typeface="Arial MT"/>
                <a:cs typeface="Arial MT"/>
              </a:rPr>
              <a:t>Panel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comunicaciones</a:t>
            </a:r>
            <a:endParaRPr sz="1400">
              <a:latin typeface="Arial MT"/>
              <a:cs typeface="Arial MT"/>
            </a:endParaRPr>
          </a:p>
          <a:p>
            <a:pPr marL="35560">
              <a:lnSpc>
                <a:spcPts val="955"/>
              </a:lnSpc>
            </a:pPr>
            <a:r>
              <a:rPr sz="800" spc="-5" dirty="0">
                <a:solidFill>
                  <a:srgbClr val="A3A3AC"/>
                </a:solidFill>
                <a:latin typeface="Calibri"/>
                <a:cs typeface="Calibri"/>
              </a:rPr>
              <a:t>Planificación</a:t>
            </a:r>
            <a:r>
              <a:rPr sz="800" dirty="0">
                <a:solidFill>
                  <a:srgbClr val="A3A3AC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A3A3AC"/>
                </a:solidFill>
                <a:latin typeface="Calibri"/>
                <a:cs typeface="Calibri"/>
              </a:rPr>
              <a:t>de</a:t>
            </a:r>
            <a:r>
              <a:rPr sz="800" spc="-40" dirty="0">
                <a:solidFill>
                  <a:srgbClr val="A3A3AC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A3A3AC"/>
                </a:solidFill>
                <a:latin typeface="Calibri"/>
                <a:cs typeface="Calibri"/>
              </a:rPr>
              <a:t>auditorías</a:t>
            </a:r>
            <a:endParaRPr sz="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7248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0" y="4098389"/>
            <a:ext cx="8782050" cy="1538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Verdana" panose="020B0604030504040204" pitchFamily="34" charset="0"/>
              </a:rPr>
              <a:t>  </a:t>
            </a:r>
            <a:r>
              <a:rPr lang="es-MX" sz="1600" b="1" i="1" dirty="0">
                <a:solidFill>
                  <a:schemeClr val="bg1"/>
                </a:solidFill>
                <a:latin typeface="Bradley Hand ITC" panose="03070402050302030203" pitchFamily="66" charset="0"/>
                <a:ea typeface="Verdana" panose="020B0604030504040204" pitchFamily="34" charset="0"/>
              </a:rPr>
              <a:t>”</a:t>
            </a:r>
            <a:r>
              <a:rPr lang="es-MX" sz="16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Verdana" panose="020B0604030504040204" pitchFamily="34" charset="0"/>
              </a:rPr>
              <a:t> -</a:t>
            </a:r>
            <a:r>
              <a:rPr lang="es-MX" sz="16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Ver las dificultades como oportunidades de superación.</a:t>
            </a:r>
          </a:p>
          <a:p>
            <a:pPr algn="ctr"/>
            <a:r>
              <a:rPr lang="es-MX" sz="16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Siempre hay tiempo para aprender.</a:t>
            </a:r>
          </a:p>
          <a:p>
            <a:pPr algn="ctr"/>
            <a:r>
              <a:rPr lang="es-419" sz="16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Nuestro esfuerzo siempre vale.</a:t>
            </a:r>
            <a:r>
              <a:rPr lang="es-MX" sz="16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 </a:t>
            </a:r>
          </a:p>
          <a:p>
            <a:pPr algn="ctr"/>
            <a:r>
              <a:rPr lang="es-MX" sz="16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Nuestra idea puede ser una gran idea .”</a:t>
            </a:r>
            <a:endParaRPr lang="es-MX" sz="16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s-CO" sz="1200" b="1" i="1" dirty="0">
              <a:solidFill>
                <a:schemeClr val="bg1"/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pPr algn="ctr"/>
            <a:endParaRPr lang="es-ES" b="1" dirty="0">
              <a:solidFill>
                <a:schemeClr val="bg1"/>
              </a:solidFill>
              <a:latin typeface="Contradiction" panose="02000500000000000000" pitchFamily="50" charset="0"/>
              <a:ea typeface="Verdana" panose="020B060403050404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 flipV="1">
            <a:off x="6195526" y="3935102"/>
            <a:ext cx="93306" cy="1632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8137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11C0D7-0A08-3655-94C5-F23FEE0FA3C7}"/>
              </a:ext>
            </a:extLst>
          </p:cNvPr>
          <p:cNvSpPr txBox="1"/>
          <p:nvPr/>
        </p:nvSpPr>
        <p:spPr>
          <a:xfrm>
            <a:off x="1419224" y="1647825"/>
            <a:ext cx="3438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Documentos</a:t>
            </a:r>
          </a:p>
          <a:p>
            <a:endParaRPr lang="es-419" sz="1600" b="1" dirty="0">
              <a:solidFill>
                <a:srgbClr val="013889"/>
              </a:solidFill>
              <a:latin typeface="Century Gothic" panose="020B0502020202020204" pitchFamily="34" charset="0"/>
            </a:endParaRPr>
          </a:p>
          <a:p>
            <a:endParaRPr lang="es-419" sz="1600" b="1" dirty="0">
              <a:solidFill>
                <a:srgbClr val="013889"/>
              </a:solidFill>
              <a:latin typeface="Century Gothic" panose="020B0502020202020204" pitchFamily="34" charset="0"/>
            </a:endParaRPr>
          </a:p>
          <a:p>
            <a:r>
              <a:rPr lang="es-419" sz="1600" b="1" dirty="0" err="1">
                <a:solidFill>
                  <a:srgbClr val="013889"/>
                </a:solidFill>
                <a:latin typeface="Century Gothic" panose="020B0502020202020204" pitchFamily="34" charset="0"/>
                <a:hlinkClick r:id="rId4" action="ppaction://hlinkfile"/>
              </a:rPr>
              <a:t>Hernan</a:t>
            </a:r>
            <a:r>
              <a:rPr lang="es-419" sz="1600" b="1" dirty="0">
                <a:solidFill>
                  <a:srgbClr val="013889"/>
                </a:solidFill>
                <a:latin typeface="Century Gothic" panose="020B0502020202020204" pitchFamily="34" charset="0"/>
                <a:hlinkClick r:id="rId4" action="ppaction://hlinkfile"/>
              </a:rPr>
              <a:t> Vergara.pdf</a:t>
            </a:r>
            <a:endParaRPr lang="es-419" sz="1600" b="1" dirty="0">
              <a:solidFill>
                <a:srgbClr val="013889"/>
              </a:solidFill>
              <a:latin typeface="Century Gothic" panose="020B0502020202020204" pitchFamily="34" charset="0"/>
            </a:endParaRPr>
          </a:p>
          <a:p>
            <a:endParaRPr lang="es-419" sz="1600" b="1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63376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72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CONCLUSIONES</a:t>
            </a:r>
            <a:endParaRPr lang="en-US" sz="32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18344" y="3011631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818344" y="4322178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163BF0-E858-1695-CCD1-23B7C9A1E269}"/>
              </a:ext>
            </a:extLst>
          </p:cNvPr>
          <p:cNvSpPr txBox="1"/>
          <p:nvPr/>
        </p:nvSpPr>
        <p:spPr>
          <a:xfrm>
            <a:off x="2142382" y="2897813"/>
            <a:ext cx="59792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600" i="0" dirty="0">
                <a:solidFill>
                  <a:srgbClr val="013889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La Informática hoy, está subsumida en la gestión integral de la empresa, y por eso las normas y estándares propiamente informáticos</a:t>
            </a:r>
            <a:endParaRPr kumimoji="0" lang="es-MX" sz="1600" i="0" u="none" strike="noStrike" kern="1200" cap="none" spc="0" normalizeH="0" baseline="0" noProof="0" dirty="0">
              <a:ln>
                <a:noFill/>
              </a:ln>
              <a:solidFill>
                <a:srgbClr val="013889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600" i="0" dirty="0">
                <a:solidFill>
                  <a:srgbClr val="013889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La auditoria es un examen, que no implica la preexistencia de fallas en la entidad auditada y que persigue el fin de evaluar y mejorar la eficacia y eficiencia de una sección o de un organismo.</a:t>
            </a:r>
            <a:endParaRPr kumimoji="0" lang="es-MX" sz="1600" i="0" u="none" strike="noStrike" kern="1200" cap="none" spc="0" normalizeH="0" baseline="0" noProof="0" dirty="0">
              <a:ln>
                <a:noFill/>
              </a:ln>
              <a:solidFill>
                <a:srgbClr val="013889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461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72"/>
            <a:ext cx="9144000" cy="609545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10000">
                <a:srgbClr val="EC035F">
                  <a:shade val="30000"/>
                  <a:satMod val="115000"/>
                  <a:alpha val="8000"/>
                </a:srgbClr>
              </a:gs>
              <a:gs pos="56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416577" y="1986514"/>
            <a:ext cx="2310844" cy="3758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 b="55320"/>
          <a:stretch/>
        </p:blipFill>
        <p:spPr>
          <a:xfrm>
            <a:off x="7216357" y="4074956"/>
            <a:ext cx="2438788" cy="23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/>
          <a:stretch/>
        </p:blipFill>
        <p:spPr>
          <a:xfrm>
            <a:off x="1123949" y="322747"/>
            <a:ext cx="6257925" cy="654423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52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1123949" y="1602950"/>
            <a:ext cx="2449369" cy="4689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5" y="728854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3214096" y="2895943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INICIO RECURSO </a:t>
            </a:r>
          </a:p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MULTIMEDIA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5260" y="5667481"/>
            <a:ext cx="879061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Para acceder a este video diríjase a la etiqueta de material de apoyo</a:t>
            </a:r>
          </a:p>
          <a:p>
            <a:r>
              <a:rPr lang="es-CO" sz="1050" dirty="0">
                <a:solidFill>
                  <a:schemeClr val="bg1"/>
                </a:solidFill>
              </a:rPr>
              <a:t>https://www.kawak.net/software-de-gestion-de-calidad/?utm_campaign=%5BKawak%5D+Software+Gesti%C3%B3n+de+Calidad+Colombia+-+AMPLIA&amp;utm_medium=ppc&amp;utm_term=auditoria%20software&amp;utm_source=adwords&amp;hsa_kw=auditoria%20software&amp;hsa_acc=7720146822&amp;hsa_mt=b&amp;hsa_net=adwords&amp;hsa_src=g&amp;hsa_cam=12178443498&amp;hsa_ver=3&amp;hsa_tgt=aud-867347500549:kwd-299526079667&amp;hsa_ad=651487519184&amp;hsa_grp=149935616831&amp;gclid=Cj0KCQjwocShBhCOARIsAFVYq0jYrol7bINJgSKUcXi62J6EyBHMaMWvnMU5KTJmmLOlYkLWsgYFG9gaApp7EALw_wcB</a:t>
            </a: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067377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777751"/>
              </p:ext>
            </p:extLst>
          </p:nvPr>
        </p:nvGraphicFramePr>
        <p:xfrm>
          <a:off x="1295277" y="1196577"/>
          <a:ext cx="6096000" cy="4744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Las TICS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 Estratégico TI. PETI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TI del Negocio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92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Modelo Operativo del Negocio T.I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Planeación T.I – Gobierno T.I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de Tecnologías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Retos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Entrenamiento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400" b="1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CO" sz="1400" b="1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Herramientas Auditoria Sistemas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297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Auditoria Sistemas – Caso Practico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BFA718B-04E4-ABD0-96FA-F4435AC4D6E9}"/>
              </a:ext>
            </a:extLst>
          </p:cNvPr>
          <p:cNvGrpSpPr/>
          <p:nvPr/>
        </p:nvGrpSpPr>
        <p:grpSpPr>
          <a:xfrm>
            <a:off x="228600" y="74168"/>
            <a:ext cx="8575040" cy="6142990"/>
            <a:chOff x="377952" y="136504"/>
            <a:chExt cx="8575040" cy="614299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010E050-9F70-6BFA-FABF-F8E3CB54305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7378" y="136504"/>
              <a:ext cx="555253" cy="923621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BCD57A7D-F840-563C-5DA6-1A44E4C28F9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668" y="1083564"/>
              <a:ext cx="8049768" cy="5195315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DE18066C-C3F5-BCCA-CFE8-E0FFA12B6E5F}"/>
                </a:ext>
              </a:extLst>
            </p:cNvPr>
            <p:cNvSpPr/>
            <p:nvPr/>
          </p:nvSpPr>
          <p:spPr>
            <a:xfrm>
              <a:off x="377952" y="5379720"/>
              <a:ext cx="2099945" cy="450850"/>
            </a:xfrm>
            <a:custGeom>
              <a:avLst/>
              <a:gdLst/>
              <a:ahLst/>
              <a:cxnLst/>
              <a:rect l="l" t="t" r="r" b="b"/>
              <a:pathLst>
                <a:path w="2099945" h="450850">
                  <a:moveTo>
                    <a:pt x="2099564" y="0"/>
                  </a:moveTo>
                  <a:lnTo>
                    <a:pt x="0" y="0"/>
                  </a:lnTo>
                  <a:lnTo>
                    <a:pt x="0" y="450722"/>
                  </a:lnTo>
                  <a:lnTo>
                    <a:pt x="2099564" y="450722"/>
                  </a:lnTo>
                  <a:lnTo>
                    <a:pt x="2099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6F8C1D75-5684-CE47-9575-6E3190C14C8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552" y="815339"/>
            <a:ext cx="8109204" cy="54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1279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B86A8699-00F7-B0AD-86CA-2A68A8794DC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298704"/>
            <a:ext cx="8083296" cy="57439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A8121A5-04BE-1234-6187-51E9DF80D247}"/>
              </a:ext>
            </a:extLst>
          </p:cNvPr>
          <p:cNvSpPr txBox="1"/>
          <p:nvPr/>
        </p:nvSpPr>
        <p:spPr>
          <a:xfrm>
            <a:off x="3371850" y="6191250"/>
            <a:ext cx="1847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200" dirty="0">
                <a:hlinkClick r:id="rId5" action="ppaction://hlinkfile"/>
              </a:rPr>
              <a:t>Auditoria Sistemas.pdf</a:t>
            </a:r>
            <a:endParaRPr lang="es-419" sz="1200" dirty="0"/>
          </a:p>
        </p:txBody>
      </p:sp>
    </p:spTree>
    <p:extLst>
      <p:ext uri="{BB962C8B-B14F-4D97-AF65-F5344CB8AC3E}">
        <p14:creationId xmlns:p14="http://schemas.microsoft.com/office/powerpoint/2010/main" val="77812354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8DC62707-7AB6-2883-BB1D-894661D7CFB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808" y="583691"/>
            <a:ext cx="7819644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5433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2228</Words>
  <Application>Microsoft Office PowerPoint</Application>
  <PresentationFormat>Presentación en pantalla (4:3)</PresentationFormat>
  <Paragraphs>291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5" baseType="lpstr">
      <vt:lpstr>Arial</vt:lpstr>
      <vt:lpstr>Arial MT</vt:lpstr>
      <vt:lpstr>Bradley Hand ITC</vt:lpstr>
      <vt:lpstr>Calibri</vt:lpstr>
      <vt:lpstr>Calibri Light</vt:lpstr>
      <vt:lpstr>Century Gothic</vt:lpstr>
      <vt:lpstr>Contradiction</vt:lpstr>
      <vt:lpstr>Morn Thin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Mauricio Reyes</cp:lastModifiedBy>
  <cp:revision>36</cp:revision>
  <dcterms:modified xsi:type="dcterms:W3CDTF">2023-04-08T22:51:45Z</dcterms:modified>
</cp:coreProperties>
</file>